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theme/theme2.xml" ContentType="application/vnd.openxmlformats-officedocument.theme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theme/theme3.xml" ContentType="application/vnd.openxmlformats-officedocument.theme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  <p:sldMasterId id="2147483709" r:id="rId2"/>
    <p:sldMasterId id="2147483745" r:id="rId3"/>
    <p:sldMasterId id="2147483781" r:id="rId4"/>
  </p:sldMasterIdLst>
  <p:notesMasterIdLst>
    <p:notesMasterId r:id="rId18"/>
  </p:notesMasterIdLst>
  <p:sldIdLst>
    <p:sldId id="339" r:id="rId5"/>
    <p:sldId id="375" r:id="rId6"/>
    <p:sldId id="342" r:id="rId7"/>
    <p:sldId id="355" r:id="rId8"/>
    <p:sldId id="365" r:id="rId9"/>
    <p:sldId id="265" r:id="rId10"/>
    <p:sldId id="266" r:id="rId11"/>
    <p:sldId id="267" r:id="rId12"/>
    <p:sldId id="268" r:id="rId13"/>
    <p:sldId id="269" r:id="rId14"/>
    <p:sldId id="278" r:id="rId15"/>
    <p:sldId id="270" r:id="rId16"/>
    <p:sldId id="271" r:id="rId17"/>
  </p:sldIdLst>
  <p:sldSz cx="9144000" cy="5143500" type="screen16x9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097" autoAdjust="0"/>
    <p:restoredTop sz="89320"/>
  </p:normalViewPr>
  <p:slideViewPr>
    <p:cSldViewPr snapToGrid="0" snapToObjects="1" showGuides="1">
      <p:cViewPr varScale="1">
        <p:scale>
          <a:sx n="152" d="100"/>
          <a:sy n="152" d="100"/>
        </p:scale>
        <p:origin x="672" y="17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291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BE012A-D992-5D42-B86E-AA2BC0764EE1}" type="datetimeFigureOut">
              <a:rPr lang="en-US" smtClean="0"/>
              <a:t>5/28/20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D02FFD-07D4-5C4F-BD77-9210081773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1535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AED143-1506-434C-B47D-CBF33F177BE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1792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Management nodes</a:t>
            </a:r>
          </a:p>
          <a:p>
            <a:pPr lvl="1"/>
            <a:r>
              <a:rPr lang="en-US" dirty="0"/>
              <a:t>Master manager</a:t>
            </a:r>
          </a:p>
          <a:p>
            <a:pPr lvl="2"/>
            <a:r>
              <a:rPr lang="en-US" dirty="0"/>
              <a:t>Pre-requisite services: LDAP, </a:t>
            </a:r>
            <a:r>
              <a:rPr lang="en-US" dirty="0" err="1"/>
              <a:t>Mariadb</a:t>
            </a:r>
            <a:r>
              <a:rPr lang="en-US" dirty="0"/>
              <a:t>, </a:t>
            </a:r>
            <a:r>
              <a:rPr lang="en-US" dirty="0" err="1"/>
              <a:t>Ambari</a:t>
            </a:r>
            <a:r>
              <a:rPr lang="en-US" dirty="0"/>
              <a:t> server, </a:t>
            </a:r>
            <a:r>
              <a:rPr lang="en-US" dirty="0" err="1"/>
              <a:t>sssd</a:t>
            </a:r>
            <a:r>
              <a:rPr lang="en-US" dirty="0"/>
              <a:t>, </a:t>
            </a:r>
            <a:r>
              <a:rPr lang="en-US" dirty="0" err="1"/>
              <a:t>Ambari</a:t>
            </a:r>
            <a:r>
              <a:rPr lang="en-US" dirty="0"/>
              <a:t> Agent</a:t>
            </a:r>
          </a:p>
          <a:p>
            <a:pPr lvl="2"/>
            <a:r>
              <a:rPr lang="en-US" dirty="0"/>
              <a:t>Knox</a:t>
            </a:r>
          </a:p>
          <a:p>
            <a:pPr lvl="1"/>
            <a:r>
              <a:rPr lang="en-US" dirty="0"/>
              <a:t>Management slave1- management daemons</a:t>
            </a:r>
          </a:p>
          <a:p>
            <a:pPr lvl="2"/>
            <a:r>
              <a:rPr lang="en-US" dirty="0"/>
              <a:t>Pre-requisite services- </a:t>
            </a:r>
            <a:r>
              <a:rPr lang="en-US" dirty="0" err="1"/>
              <a:t>Ambari</a:t>
            </a:r>
            <a:r>
              <a:rPr lang="en-US" dirty="0"/>
              <a:t> Agent, </a:t>
            </a:r>
            <a:r>
              <a:rPr lang="en-US" dirty="0" err="1"/>
              <a:t>sssd</a:t>
            </a:r>
            <a:r>
              <a:rPr lang="en-US" dirty="0"/>
              <a:t>, </a:t>
            </a:r>
            <a:r>
              <a:rPr lang="en-US" dirty="0" err="1"/>
              <a:t>sshd</a:t>
            </a:r>
            <a:endParaRPr lang="en-US" dirty="0"/>
          </a:p>
          <a:p>
            <a:pPr lvl="2"/>
            <a:r>
              <a:rPr lang="en-US" dirty="0"/>
              <a:t>HDFS(</a:t>
            </a:r>
            <a:r>
              <a:rPr lang="en-US" dirty="0" err="1"/>
              <a:t>NameNode</a:t>
            </a:r>
            <a:r>
              <a:rPr lang="en-US" dirty="0"/>
              <a:t>, Yarn(</a:t>
            </a:r>
            <a:r>
              <a:rPr lang="en-US" dirty="0" err="1"/>
              <a:t>ResourceManager</a:t>
            </a:r>
            <a:r>
              <a:rPr lang="en-US" dirty="0"/>
              <a:t>), Hive(Hiveserver2), Spark(History), </a:t>
            </a:r>
            <a:r>
              <a:rPr lang="en-US" dirty="0" err="1"/>
              <a:t>Hbase</a:t>
            </a:r>
            <a:r>
              <a:rPr lang="en-US" dirty="0"/>
              <a:t> (</a:t>
            </a:r>
            <a:r>
              <a:rPr lang="en-US" dirty="0" err="1"/>
              <a:t>Hbase</a:t>
            </a:r>
            <a:r>
              <a:rPr lang="en-US" dirty="0"/>
              <a:t> Master)</a:t>
            </a:r>
          </a:p>
          <a:p>
            <a:pPr lvl="1"/>
            <a:r>
              <a:rPr lang="en-US" dirty="0"/>
              <a:t>Management slave2- management daemons</a:t>
            </a:r>
          </a:p>
          <a:p>
            <a:pPr lvl="2"/>
            <a:r>
              <a:rPr lang="en-US" dirty="0"/>
              <a:t>Pre-requisite services- </a:t>
            </a:r>
            <a:r>
              <a:rPr lang="en-US" dirty="0" err="1"/>
              <a:t>Ambari</a:t>
            </a:r>
            <a:r>
              <a:rPr lang="en-US" dirty="0"/>
              <a:t> Agent, </a:t>
            </a:r>
            <a:r>
              <a:rPr lang="en-US" dirty="0" err="1"/>
              <a:t>sssd</a:t>
            </a:r>
            <a:r>
              <a:rPr lang="en-US" dirty="0"/>
              <a:t>, </a:t>
            </a:r>
            <a:r>
              <a:rPr lang="en-US" dirty="0" err="1"/>
              <a:t>sshd</a:t>
            </a:r>
            <a:endParaRPr lang="en-US" dirty="0"/>
          </a:p>
          <a:p>
            <a:pPr lvl="2"/>
            <a:r>
              <a:rPr lang="en-US" dirty="0"/>
              <a:t>JKG(</a:t>
            </a:r>
            <a:r>
              <a:rPr lang="en-US" dirty="0" err="1"/>
              <a:t>jupyter</a:t>
            </a:r>
            <a:r>
              <a:rPr lang="en-US" dirty="0"/>
              <a:t> enterprise gateway), Spark Thrift server</a:t>
            </a:r>
            <a:endParaRPr lang="en-US" u="sng" dirty="0"/>
          </a:p>
          <a:p>
            <a:r>
              <a:rPr lang="en-US" dirty="0"/>
              <a:t>Data nodes</a:t>
            </a:r>
          </a:p>
          <a:p>
            <a:pPr lvl="1"/>
            <a:r>
              <a:rPr lang="en-US" dirty="0"/>
              <a:t>Pre-requisite services- </a:t>
            </a:r>
            <a:r>
              <a:rPr lang="en-US" dirty="0" err="1"/>
              <a:t>Ambari</a:t>
            </a:r>
            <a:r>
              <a:rPr lang="en-US" dirty="0"/>
              <a:t> Agent, </a:t>
            </a:r>
            <a:r>
              <a:rPr lang="en-US" dirty="0" err="1"/>
              <a:t>sssd</a:t>
            </a:r>
            <a:r>
              <a:rPr lang="en-US" dirty="0"/>
              <a:t>, </a:t>
            </a:r>
            <a:r>
              <a:rPr lang="en-US" dirty="0" err="1"/>
              <a:t>sshd</a:t>
            </a:r>
            <a:endParaRPr lang="en-US" dirty="0"/>
          </a:p>
          <a:p>
            <a:pPr lvl="1"/>
            <a:r>
              <a:rPr lang="en-US" dirty="0"/>
              <a:t>HDFS(</a:t>
            </a:r>
            <a:r>
              <a:rPr lang="en-US" dirty="0" err="1"/>
              <a:t>Datanode</a:t>
            </a:r>
            <a:r>
              <a:rPr lang="en-US" dirty="0"/>
              <a:t>), Yarn(</a:t>
            </a:r>
            <a:r>
              <a:rPr lang="en-US" dirty="0" err="1"/>
              <a:t>Nodemanager</a:t>
            </a:r>
            <a:r>
              <a:rPr lang="en-US" dirty="0"/>
              <a:t>), </a:t>
            </a:r>
            <a:r>
              <a:rPr lang="en-US" dirty="0" err="1"/>
              <a:t>Hbase</a:t>
            </a:r>
            <a:r>
              <a:rPr lang="en-US" dirty="0"/>
              <a:t>(</a:t>
            </a:r>
            <a:r>
              <a:rPr lang="en-US" dirty="0" err="1"/>
              <a:t>Hbase</a:t>
            </a:r>
            <a:r>
              <a:rPr lang="en-US" dirty="0"/>
              <a:t> Region server)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CEDFD8-E3D7-AC4C-A778-FE05892B662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7719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6.png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228600" y="4828032"/>
            <a:ext cx="6400800" cy="13716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Cloud / Watson and Cloud Platform / © 2018 IBM Corporation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599" y="203781"/>
            <a:ext cx="4114801" cy="4479344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3811" y="241300"/>
            <a:ext cx="521589" cy="21145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10747" y="4604932"/>
            <a:ext cx="1574103" cy="39896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67224" y="405272"/>
            <a:ext cx="4297421" cy="368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7796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Watson and Cloud Platform / © 2018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70"/>
            <a:ext cx="4114800" cy="3589656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70"/>
            <a:ext cx="4114800" cy="358965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7985690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Watson and Cloud Platform / © 2018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4712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700392" y="1090961"/>
            <a:ext cx="4215008" cy="3456432"/>
          </a:xfrm>
        </p:spPr>
        <p:txBody>
          <a:bodyPr/>
          <a:lstStyle>
            <a:lvl1pPr marL="117475" indent="-117475">
              <a:tabLst/>
              <a:defRPr sz="2400"/>
            </a:lvl1pPr>
            <a:lvl2pPr marL="0" indent="0"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7147510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Watson and Cloud Platform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92024"/>
            <a:ext cx="1828800" cy="440899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14600" y="225425"/>
            <a:ext cx="6400800" cy="4597400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1036767294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Watson and Cloud Platform /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98500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42971034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Watson and Cloud Platform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4300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 sz="1100"/>
            </a:lvl1pPr>
            <a:lvl2pPr marL="173038" indent="-173038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54658403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Watson and Cloud Platform / © 2018 IBM Corporation</a:t>
            </a:r>
            <a:endParaRPr lang="en-US"/>
          </a:p>
        </p:txBody>
      </p:sp>
      <p:pic>
        <p:nvPicPr>
          <p:cNvPr id="5" name="Picture 4" descr="ibm_gry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5953" y="2186150"/>
            <a:ext cx="1297608" cy="52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67420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228600" y="4828032"/>
            <a:ext cx="6400800" cy="13716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IBM Cloud / Watson and Cloud Platform / © 2018 IBM Corporation</a:t>
            </a:r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599" y="203781"/>
            <a:ext cx="4114801" cy="4479344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3811" y="4705350"/>
            <a:ext cx="521589" cy="21145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67224" y="405272"/>
            <a:ext cx="4297421" cy="3687650"/>
          </a:xfrm>
          <a:prstGeom prst="rect">
            <a:avLst/>
          </a:prstGeom>
        </p:spPr>
      </p:pic>
      <p:pic>
        <p:nvPicPr>
          <p:cNvPr id="8" name="Picture 7" descr="ibm_gry.png"/>
          <p:cNvPicPr>
            <a:picLocks noChangeAspect="1"/>
          </p:cNvPicPr>
          <p:nvPr userDrawn="1"/>
        </p:nvPicPr>
        <p:blipFill>
          <a:blip r:embed="rId4" cstate="screen"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3811" y="240045"/>
            <a:ext cx="521589" cy="21147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10684" y="4584701"/>
            <a:ext cx="1620427" cy="470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38187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IBM Cloud / Watson and Cloud Platform / © 2018 IBM Corporation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3752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6284543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Watson and Cloud Platform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/>
            </a:lvl1pPr>
            <a:lvl2pPr marL="173038" indent="-173038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800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2598823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2"/>
            <a:ext cx="4114800" cy="1003807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IBM Cloud / Watson and Cloud Platform / © 2018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11555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805068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5021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IBM Cloud / Watson and Cloud Platform / © 2018 IBM Corporation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228600" y="995518"/>
            <a:ext cx="4114800" cy="3687607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800600" y="1116648"/>
            <a:ext cx="4114800" cy="3566477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1582381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2"/>
            <a:ext cx="4114800" cy="1003807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IBM Cloud / Watson and Cloud Platform / © 2018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11555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956908918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65176"/>
            <a:ext cx="8686800" cy="4473575"/>
          </a:xfrm>
        </p:spPr>
        <p:txBody>
          <a:bodyPr/>
          <a:lstStyle>
            <a:lvl1pPr>
              <a:lnSpc>
                <a:spcPct val="90000"/>
              </a:lnSpc>
              <a:defRPr sz="96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Watson and Cloud Platform /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52443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5187462" cy="4520805"/>
          </a:xfrm>
        </p:spPr>
        <p:txBody>
          <a:bodyPr/>
          <a:lstStyle>
            <a:lvl1pPr marL="117475" indent="-117475">
              <a:tabLst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IBM Cloud / Watson and Cloud Platform /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280328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43280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Watson and Cloud Platform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493776"/>
            <a:ext cx="4114800" cy="4199730"/>
          </a:xfrm>
        </p:spPr>
        <p:txBody>
          <a:bodyPr/>
          <a:lstStyle>
            <a:lvl1pPr>
              <a:spcBef>
                <a:spcPts val="1100"/>
              </a:spcBef>
              <a:spcAft>
                <a:spcPts val="0"/>
              </a:spcAft>
              <a:defRPr/>
            </a:lvl1pPr>
            <a:lvl2pPr>
              <a:spcBef>
                <a:spcPts val="1100"/>
              </a:spcBef>
              <a:defRPr/>
            </a:lvl2pPr>
            <a:lvl3pPr>
              <a:spcBef>
                <a:spcPts val="1100"/>
              </a:spcBef>
              <a:defRPr/>
            </a:lvl3pPr>
            <a:lvl4pPr>
              <a:spcBef>
                <a:spcPts val="1100"/>
              </a:spcBef>
              <a:defRPr/>
            </a:lvl4pPr>
            <a:lvl5pPr>
              <a:spcBef>
                <a:spcPts val="110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0563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37138277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9593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Watson and Cloud Platform / © 2018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124712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800600" y="1124712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29557597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Watson and Cloud Platform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70"/>
            <a:ext cx="4114800" cy="3589656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70"/>
            <a:ext cx="4114800" cy="358965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98788900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5021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Watson and Cloud Platform / © 2018 IBM Corporation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228600" y="995518"/>
            <a:ext cx="4114800" cy="3687607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800600" y="1116648"/>
            <a:ext cx="4114800" cy="3566477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1862990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Watson and Cloud Platform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69"/>
            <a:ext cx="1828800" cy="358965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6975828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6400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Watson and Cloud Platform / © 2018 IBM Corporation</a:t>
            </a:r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4114800" cy="358584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1474976457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64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Watson and Cloud Platform / © 2018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79"/>
            <a:ext cx="1828800" cy="358584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7279"/>
            <a:ext cx="1828800" cy="35858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15255754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Watson and Cloud Platform / © 2018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69"/>
            <a:ext cx="1828800" cy="358965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9855437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Watson and Cloud Platform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9797213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Watson and Cloud Platform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24712"/>
            <a:ext cx="4114800" cy="350144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100"/>
              </a:spcBef>
              <a:buFontTx/>
              <a:buNone/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6328894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028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Watson and Cloud Platform / © 2018 IBM Corporation</a:t>
            </a:r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1260641244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028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Watson and Cloud Platform /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726606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381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Watson and Cloud Platform /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081636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Watson and Cloud Platform / © 2018 IBM Corporation</a:t>
            </a:r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192024"/>
            <a:ext cx="4114800" cy="300037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4114800" cy="3488731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40812061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4572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/>
              <a:t>IBM Cloud / Watson and Cloud Platform / © 2018 IBM Corporation</a:t>
            </a:r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tx2">
              <a:lumMod val="50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4571999" cy="257175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5607568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7998" y="2571750"/>
            <a:ext cx="2286000" cy="2571750"/>
          </a:xfrm>
          <a:solidFill>
            <a:schemeClr val="accent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2286000" y="257175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2285997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/>
              <a:t>IBM Cloud / Watson and Cloud Platform / © 2018 IBM Corporation</a:t>
            </a:r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9143999" cy="257175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48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5149176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Watson and Cloud Platform / © 2018 IBM Corporation</a:t>
            </a:r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9143999" cy="1290639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328661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2857500"/>
            <a:ext cx="2286000" cy="2286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000">
                <a:solidFill>
                  <a:schemeClr val="bg2"/>
                </a:solidFill>
              </a:defRPr>
            </a:lvl2pPr>
            <a:lvl3pPr>
              <a:defRPr sz="1000">
                <a:solidFill>
                  <a:schemeClr val="bg2"/>
                </a:solidFill>
              </a:defRPr>
            </a:lvl3pPr>
            <a:lvl4pPr>
              <a:defRPr sz="1000">
                <a:solidFill>
                  <a:schemeClr val="bg2"/>
                </a:solidFill>
              </a:defRPr>
            </a:lvl4pPr>
            <a:lvl5pPr>
              <a:defRPr sz="1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/>
              <a:t>IBM Cloud / Watson and Cloud Platform /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2059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64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Watson and Cloud Platform / © 2018 IBM Corporation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4114800" cy="358584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1953551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2286000" cy="5143500"/>
          </a:xfrm>
          <a:solidFill>
            <a:schemeClr val="tx1"/>
          </a:solidFill>
        </p:spPr>
        <p:txBody>
          <a:bodyPr lIns="228600" tIns="182880" rIns="228600" bIns="228600"/>
          <a:lstStyle>
            <a:lvl1pPr>
              <a:defRPr sz="16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2286000" y="0"/>
            <a:ext cx="2286000" cy="51435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4572000" y="0"/>
            <a:ext cx="2286000" cy="51435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6858000" y="0"/>
            <a:ext cx="2286000" cy="5143500"/>
          </a:xfrm>
          <a:solidFill>
            <a:schemeClr val="tx2">
              <a:lumMod val="75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/>
              <a:t>IBM Cloud / Watson and Cloud Platform /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04165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Watson and Cloud Platform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1732510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Watson and Cloud Platform / © 2018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8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2514600" y="666750"/>
            <a:ext cx="6400800" cy="3824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892491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Watson and Cloud Platform / © 2018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8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202568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Watson and Cloud Platform / © 2018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4712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939981713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Watson and Cloud Platform / © 2018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4712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700392" y="1090961"/>
            <a:ext cx="4215008" cy="3456432"/>
          </a:xfrm>
        </p:spPr>
        <p:txBody>
          <a:bodyPr/>
          <a:lstStyle>
            <a:lvl1pPr marL="117475" indent="-117475">
              <a:tabLst/>
              <a:defRPr sz="2400"/>
            </a:lvl1pPr>
            <a:lvl2pPr marL="0" indent="0"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2943059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Watson and Cloud Platform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92024"/>
            <a:ext cx="1828800" cy="440899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14600" y="225425"/>
            <a:ext cx="6400800" cy="4597400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908481132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Watson and Cloud Platform /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55354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45427962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Watson and Cloud Platform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4300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 sz="1100"/>
            </a:lvl1pPr>
            <a:lvl2pPr marL="173038" indent="-173038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957987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64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Watson and Cloud Platform / © 2018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79"/>
            <a:ext cx="1828800" cy="358584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7279"/>
            <a:ext cx="1828800" cy="35858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901306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Watson and Cloud Platform / © 2018 IBM Corporation</a:t>
            </a:r>
            <a:endParaRPr lang="en-US"/>
          </a:p>
        </p:txBody>
      </p:sp>
      <p:pic>
        <p:nvPicPr>
          <p:cNvPr id="5" name="Picture 4" descr="ibm_gry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5953" y="2186150"/>
            <a:ext cx="1297608" cy="52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88679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lIns="68580" tIns="34290" rIns="68580" bIns="34290"/>
          <a:lstStyle/>
          <a:p>
            <a:fld id="{B5D5555A-FFB6-564A-9DB0-6FB0E215B524}" type="datetimeFigureOut">
              <a:rPr lang="en-US" smtClean="0"/>
              <a:t>5/28/20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7E27-D4B0-3546-BAD7-2428649D49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8859439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lIns="68580" tIns="34290" rIns="68580" bIns="34290"/>
          <a:lstStyle/>
          <a:p>
            <a:fld id="{B5D5555A-FFB6-564A-9DB0-6FB0E215B524}" type="datetimeFigureOut">
              <a:rPr lang="en-US" smtClean="0"/>
              <a:t>5/28/20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7E27-D4B0-3546-BAD7-2428649D49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02039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Watson and Cloud Platform / © 2018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024610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Watson and Cloud Platform / © 2018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24712"/>
            <a:ext cx="4114800" cy="350144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100"/>
              </a:spcBef>
              <a:buFontTx/>
              <a:buNone/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2383574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028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Watson and Cloud Platform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61393180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028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Watson and Cloud Platform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84037283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381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Watson and Cloud Platform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9392364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Cloud / Watson and Cloud Platform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3752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723037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Watson and Cloud Platform / © 2018 IBM Corporation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182880"/>
            <a:ext cx="4114800" cy="300037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4114800" cy="3488731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4288198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Watson and Cloud Platform / © 2018 IBM Corporation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tx2">
              <a:lumMod val="50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4572000" cy="2111375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4571999" cy="257175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049278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7998" y="2571750"/>
            <a:ext cx="2286000" cy="2571750"/>
          </a:xfrm>
          <a:solidFill>
            <a:schemeClr val="accent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2286000" y="257175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2285997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Watson and Cloud Platform / © 2018 IBM Corporation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9143999" cy="257175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48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251154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Watson and Cloud Platform / © 2018 IBM Corporation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9143999" cy="1290639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39224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2857500"/>
            <a:ext cx="2286000" cy="2286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000">
                <a:solidFill>
                  <a:schemeClr val="bg2"/>
                </a:solidFill>
              </a:defRPr>
            </a:lvl2pPr>
            <a:lvl3pPr>
              <a:defRPr sz="1000">
                <a:solidFill>
                  <a:schemeClr val="bg2"/>
                </a:solidFill>
              </a:defRPr>
            </a:lvl3pPr>
            <a:lvl4pPr>
              <a:defRPr sz="1000">
                <a:solidFill>
                  <a:schemeClr val="bg2"/>
                </a:solidFill>
              </a:defRPr>
            </a:lvl4pPr>
            <a:lvl5pPr>
              <a:defRPr sz="1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Watson and Cloud Platform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1596949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2286000" cy="51435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6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2286000" y="0"/>
            <a:ext cx="2286000" cy="51435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4572000" y="0"/>
            <a:ext cx="2286000" cy="51435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6858000" y="0"/>
            <a:ext cx="2286000" cy="5143500"/>
          </a:xfrm>
          <a:solidFill>
            <a:schemeClr val="tx2">
              <a:lumMod val="75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Watson and Cloud Platform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33155060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Watson and Cloud Platform / © 2018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386562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Watson and Cloud Platform / © 2018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8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2514600" y="666750"/>
            <a:ext cx="6400800" cy="3824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876930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Watson and Cloud Platform / © 2018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8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09603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Watson and Cloud Platform / © 2018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4712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7424643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Watson and Cloud Platform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/>
            </a:lvl1pPr>
            <a:lvl2pPr marL="173038" indent="-173038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/>
              <a:t>Edit Master text styles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800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/>
              <a:t>Edit Master text styles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116618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Watson and Cloud Platform / © 2018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16013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700392" y="1051560"/>
            <a:ext cx="4215008" cy="3456432"/>
          </a:xfrm>
        </p:spPr>
        <p:txBody>
          <a:bodyPr/>
          <a:lstStyle>
            <a:lvl1pPr marL="117475" indent="-117475">
              <a:tabLst/>
              <a:defRPr sz="2400"/>
            </a:lvl1pPr>
            <a:lvl2pPr marL="0" indent="0"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53378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Watson and Cloud Platform / © 2018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92024"/>
            <a:ext cx="1828800" cy="440899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14600" y="225425"/>
            <a:ext cx="6400800" cy="4597400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32134878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Watson and Cloud Platform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13505690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709419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Watson and Cloud Platform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4300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 sz="1100"/>
            </a:lvl1pPr>
            <a:lvl2pPr marL="173038" indent="-173038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528589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Watson and Cloud Platform / © 2018 IBM Corporation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5953" y="2186150"/>
            <a:ext cx="1292094" cy="52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08822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228600" y="4828032"/>
            <a:ext cx="6400800" cy="13716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/>
              <a:t>IBM Cloud / Watson and Cloud Platform / © 2018 IBM Corporation</a:t>
            </a:r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599" y="203781"/>
            <a:ext cx="4114801" cy="4479344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3811" y="241300"/>
            <a:ext cx="521589" cy="21145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10747" y="4604932"/>
            <a:ext cx="1574103" cy="39896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67224" y="405272"/>
            <a:ext cx="4297421" cy="368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3501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/>
              <a:t>IBM Cloud / Watson and Cloud Platform / © 2018 IBM Corporation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3752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8257568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Watson and Cloud Platform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/>
            </a:lvl1pPr>
            <a:lvl2pPr marL="173038" indent="-173038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800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9203467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2"/>
            <a:ext cx="4114800" cy="1003807"/>
          </a:xfrm>
        </p:spPr>
        <p:txBody>
          <a:bodyPr/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/>
              <a:t>IBM Cloud / Watson and Cloud Platform / © 2018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11555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863156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2"/>
            <a:ext cx="4114800" cy="1003807"/>
          </a:xfrm>
        </p:spPr>
        <p:txBody>
          <a:bodyPr/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Cloud / Watson and Cloud Platform / © 2018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54480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5930425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2"/>
            <a:ext cx="4114800" cy="1003807"/>
          </a:xfrm>
        </p:spPr>
        <p:txBody>
          <a:bodyPr/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/>
              <a:t>IBM Cloud / Watson and Cloud Platform / © 2018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11555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156515437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65176"/>
            <a:ext cx="8686800" cy="4473575"/>
          </a:xfrm>
        </p:spPr>
        <p:txBody>
          <a:bodyPr/>
          <a:lstStyle>
            <a:lvl1pPr>
              <a:lnSpc>
                <a:spcPct val="90000"/>
              </a:lnSpc>
              <a:defRPr sz="96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Watson and Cloud Platform /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33810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5187462" cy="4520805"/>
          </a:xfrm>
        </p:spPr>
        <p:txBody>
          <a:bodyPr/>
          <a:lstStyle>
            <a:lvl1pPr marL="117475" indent="-117475">
              <a:tabLst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/>
              <a:t>IBM Cloud / Watson and Cloud Platform /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0386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43280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Watson and Cloud Platform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493776"/>
            <a:ext cx="4114800" cy="4199730"/>
          </a:xfrm>
        </p:spPr>
        <p:txBody>
          <a:bodyPr/>
          <a:lstStyle>
            <a:lvl1pPr>
              <a:spcBef>
                <a:spcPts val="1100"/>
              </a:spcBef>
              <a:spcAft>
                <a:spcPts val="0"/>
              </a:spcAft>
              <a:defRPr/>
            </a:lvl1pPr>
            <a:lvl2pPr>
              <a:spcBef>
                <a:spcPts val="1100"/>
              </a:spcBef>
              <a:defRPr/>
            </a:lvl2pPr>
            <a:lvl3pPr>
              <a:spcBef>
                <a:spcPts val="1100"/>
              </a:spcBef>
              <a:defRPr/>
            </a:lvl3pPr>
            <a:lvl4pPr>
              <a:spcBef>
                <a:spcPts val="1100"/>
              </a:spcBef>
              <a:defRPr/>
            </a:lvl4pPr>
            <a:lvl5pPr>
              <a:spcBef>
                <a:spcPts val="110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0563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5969462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9593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Watson and Cloud Platform / © 2018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124712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800600" y="1124712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598220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Watson and Cloud Platform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70"/>
            <a:ext cx="4114800" cy="3589656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70"/>
            <a:ext cx="4114800" cy="358965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1989037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5021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Watson and Cloud Platform / © 2018 IBM Corporation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228600" y="995518"/>
            <a:ext cx="4114800" cy="3687607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800600" y="1116648"/>
            <a:ext cx="4114800" cy="3566477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565241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Watson and Cloud Platform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69"/>
            <a:ext cx="1828800" cy="358965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452472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6400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Watson and Cloud Platform / © 2018 IBM Corporation</a:t>
            </a:r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4114800" cy="358584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491450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64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Watson and Cloud Platform / © 2018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79"/>
            <a:ext cx="1828800" cy="358584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7279"/>
            <a:ext cx="1828800" cy="35858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87732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2"/>
            <a:ext cx="4114800" cy="1003807"/>
          </a:xfrm>
        </p:spPr>
        <p:txBody>
          <a:bodyPr/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Cloud / Watson and Cloud Platform / © 2018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54480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67525579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Watson and Cloud Platform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071696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Watson and Cloud Platform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24712"/>
            <a:ext cx="4114800" cy="350144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100"/>
              </a:spcBef>
              <a:buFontTx/>
              <a:buNone/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4618308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028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Watson and Cloud Platform /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06954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028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Watson and Cloud Platform /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635556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381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Watson and Cloud Platform /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47684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Watson and Cloud Platform / © 2018 IBM Corporation</a:t>
            </a:r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182880"/>
            <a:ext cx="4114800" cy="300037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4114800" cy="3488731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6997114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4572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Watson and Cloud Platform / © 2018 IBM Corporation</a:t>
            </a:r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tx2">
              <a:lumMod val="50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4571999" cy="257175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1589385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7998" y="2571750"/>
            <a:ext cx="2286000" cy="2571750"/>
          </a:xfrm>
          <a:solidFill>
            <a:schemeClr val="accent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2286000" y="257175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2285997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Watson and Cloud Platform / © 2018 IBM Corporation</a:t>
            </a:r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9143999" cy="257175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48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8350020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Watson and Cloud Platform / © 2018 IBM Corporation</a:t>
            </a:r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9143999" cy="1290639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8396885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2857500"/>
            <a:ext cx="2286000" cy="2286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000">
                <a:solidFill>
                  <a:schemeClr val="bg2"/>
                </a:solidFill>
              </a:defRPr>
            </a:lvl2pPr>
            <a:lvl3pPr>
              <a:defRPr sz="1000">
                <a:solidFill>
                  <a:schemeClr val="bg2"/>
                </a:solidFill>
              </a:defRPr>
            </a:lvl3pPr>
            <a:lvl4pPr>
              <a:defRPr sz="1000">
                <a:solidFill>
                  <a:schemeClr val="bg2"/>
                </a:solidFill>
              </a:defRPr>
            </a:lvl4pPr>
            <a:lvl5pPr>
              <a:defRPr sz="1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Watson and Cloud Platform /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532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65176"/>
            <a:ext cx="8686800" cy="4473575"/>
          </a:xfrm>
        </p:spPr>
        <p:txBody>
          <a:bodyPr/>
          <a:lstStyle>
            <a:lvl1pPr>
              <a:lnSpc>
                <a:spcPct val="90000"/>
              </a:lnSpc>
              <a:defRPr sz="96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Watson and Cloud Platform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66017134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2286000" cy="5143500"/>
          </a:xfrm>
          <a:solidFill>
            <a:schemeClr val="tx1"/>
          </a:solidFill>
        </p:spPr>
        <p:txBody>
          <a:bodyPr lIns="228600" tIns="182880" rIns="228600" bIns="228600"/>
          <a:lstStyle>
            <a:lvl1pPr>
              <a:defRPr sz="16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2286000" y="0"/>
            <a:ext cx="2286000" cy="51435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4572000" y="0"/>
            <a:ext cx="2286000" cy="51435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6858000" y="0"/>
            <a:ext cx="2286000" cy="5143500"/>
          </a:xfrm>
          <a:solidFill>
            <a:schemeClr val="tx2">
              <a:lumMod val="75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Watson and Cloud Platform /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121924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Watson and Cloud Platform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900010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Watson and Cloud Platform / © 2018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8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2514600" y="666750"/>
            <a:ext cx="6400800" cy="3824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0048357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Watson and Cloud Platform / © 2018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8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1042299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Watson and Cloud Platform / © 2018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4712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1270464095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Watson and Cloud Platform / © 2018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4712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700392" y="1090961"/>
            <a:ext cx="4215008" cy="3456432"/>
          </a:xfrm>
        </p:spPr>
        <p:txBody>
          <a:bodyPr/>
          <a:lstStyle>
            <a:lvl1pPr marL="117475" indent="-117475">
              <a:tabLst/>
              <a:defRPr sz="2400"/>
            </a:lvl1pPr>
            <a:lvl2pPr marL="0" indent="0"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142544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Watson and Cloud Platform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92024"/>
            <a:ext cx="1828800" cy="440899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14600" y="225425"/>
            <a:ext cx="6400800" cy="4597400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2086515363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Watson and Cloud Platform /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234078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65922482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Watson and Cloud Platform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4300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 sz="1100"/>
            </a:lvl1pPr>
            <a:lvl2pPr marL="173038" indent="-173038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782949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5187462" cy="4520805"/>
          </a:xfrm>
        </p:spPr>
        <p:txBody>
          <a:bodyPr/>
          <a:lstStyle>
            <a:lvl1pPr marL="117475" indent="-117475">
              <a:tabLst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Cloud / Watson and Cloud Platform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256806130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Watson and Cloud Platform / © 2018 IBM Corporation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5953" y="2186150"/>
            <a:ext cx="1292094" cy="52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286592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228600" y="4828032"/>
            <a:ext cx="6400800" cy="13716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IBM Cloud / Watson and Cloud Platform / © 2018 IBM Corporation</a:t>
            </a:r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599" y="203781"/>
            <a:ext cx="4114801" cy="4479344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67224" y="405272"/>
            <a:ext cx="4297421" cy="3687650"/>
          </a:xfrm>
          <a:prstGeom prst="rect">
            <a:avLst/>
          </a:prstGeom>
        </p:spPr>
      </p:pic>
      <p:pic>
        <p:nvPicPr>
          <p:cNvPr id="9" name="Picture 8" descr="ibm_gry.png"/>
          <p:cNvPicPr>
            <a:picLocks noChangeAspect="1"/>
          </p:cNvPicPr>
          <p:nvPr userDrawn="1"/>
        </p:nvPicPr>
        <p:blipFill>
          <a:blip r:embed="rId3" cstate="screen"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3811" y="240045"/>
            <a:ext cx="521589" cy="21147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10684" y="4584701"/>
            <a:ext cx="1620427" cy="470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49954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IBM Cloud / Watson and Cloud Platform / © 2018 IBM Corporation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3752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6420314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Watson and Cloud Platform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/>
            </a:lvl1pPr>
            <a:lvl2pPr marL="173038" indent="-173038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800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0081047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2"/>
            <a:ext cx="4114800" cy="1003807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IBM Cloud / Watson and Cloud Platform / © 2018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11555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36829307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2"/>
            <a:ext cx="4114800" cy="1003807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IBM Cloud / Watson and Cloud Platform / © 2018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11555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144949078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65176"/>
            <a:ext cx="8686800" cy="4473575"/>
          </a:xfrm>
        </p:spPr>
        <p:txBody>
          <a:bodyPr/>
          <a:lstStyle>
            <a:lvl1pPr>
              <a:lnSpc>
                <a:spcPct val="90000"/>
              </a:lnSpc>
              <a:defRPr sz="96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Watson and Cloud Platform /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698248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5187462" cy="4520805"/>
          </a:xfrm>
        </p:spPr>
        <p:txBody>
          <a:bodyPr/>
          <a:lstStyle>
            <a:lvl1pPr marL="117475" indent="-117475">
              <a:tabLst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IBM Cloud / Watson and Cloud Platform /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63615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43280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Watson and Cloud Platform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493776"/>
            <a:ext cx="4114800" cy="4199730"/>
          </a:xfrm>
        </p:spPr>
        <p:txBody>
          <a:bodyPr/>
          <a:lstStyle>
            <a:lvl1pPr>
              <a:spcBef>
                <a:spcPts val="1100"/>
              </a:spcBef>
              <a:spcAft>
                <a:spcPts val="0"/>
              </a:spcAft>
              <a:defRPr/>
            </a:lvl1pPr>
            <a:lvl2pPr>
              <a:spcBef>
                <a:spcPts val="1100"/>
              </a:spcBef>
              <a:defRPr/>
            </a:lvl2pPr>
            <a:lvl3pPr>
              <a:spcBef>
                <a:spcPts val="1100"/>
              </a:spcBef>
              <a:defRPr/>
            </a:lvl3pPr>
            <a:lvl4pPr>
              <a:spcBef>
                <a:spcPts val="1100"/>
              </a:spcBef>
              <a:defRPr/>
            </a:lvl4pPr>
            <a:lvl5pPr>
              <a:spcBef>
                <a:spcPts val="110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0563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83762476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9593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Watson and Cloud Platform / © 2018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124712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800600" y="1124712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039176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43280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Watson and Cloud Platform / © 2018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493776"/>
            <a:ext cx="4114800" cy="4199730"/>
          </a:xfrm>
        </p:spPr>
        <p:txBody>
          <a:bodyPr/>
          <a:lstStyle>
            <a:lvl1pPr>
              <a:spcBef>
                <a:spcPts val="1100"/>
              </a:spcBef>
              <a:spcAft>
                <a:spcPts val="0"/>
              </a:spcAft>
              <a:defRPr/>
            </a:lvl1pPr>
            <a:lvl2pPr>
              <a:spcBef>
                <a:spcPts val="1100"/>
              </a:spcBef>
              <a:defRPr/>
            </a:lvl2pPr>
            <a:lvl3pPr>
              <a:spcBef>
                <a:spcPts val="1100"/>
              </a:spcBef>
              <a:defRPr/>
            </a:lvl3pPr>
            <a:lvl4pPr>
              <a:spcBef>
                <a:spcPts val="1100"/>
              </a:spcBef>
              <a:defRPr/>
            </a:lvl4pPr>
            <a:lvl5pPr>
              <a:spcBef>
                <a:spcPts val="1100"/>
              </a:spcBef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0563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91475018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Watson and Cloud Platform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70"/>
            <a:ext cx="4114800" cy="3589656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70"/>
            <a:ext cx="4114800" cy="358965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28584547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5021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Watson and Cloud Platform / © 2018 IBM Corporation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228600" y="995518"/>
            <a:ext cx="4114800" cy="3687607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800600" y="1116648"/>
            <a:ext cx="4114800" cy="3566477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009212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Watson and Cloud Platform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69"/>
            <a:ext cx="1828800" cy="358965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0205201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6400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Watson and Cloud Platform / © 2018 IBM Corporation</a:t>
            </a:r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4114800" cy="358584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1101826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64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Watson and Cloud Platform / © 2018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79"/>
            <a:ext cx="1828800" cy="358584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7279"/>
            <a:ext cx="1828800" cy="35858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4872605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Watson and Cloud Platform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0304471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Watson and Cloud Platform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11286"/>
            <a:ext cx="4114800" cy="350144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100"/>
              </a:spcBef>
              <a:buFontTx/>
              <a:buNone/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66598336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028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Watson and Cloud Platform /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536042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028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Watson and Cloud Platform /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282356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381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Watson and Cloud Platform /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3871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9593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Watson and Cloud Platform / © 2018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124712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800600" y="1124712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8521164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6858000" y="4832418"/>
            <a:ext cx="2057400" cy="13716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Watson and Cloud Platform / © 2018 IBM Corporation</a:t>
            </a:r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182880"/>
            <a:ext cx="4114800" cy="300037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4114800" cy="3488731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20582528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4572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/>
              <a:t>IBM Cloud / Watson and Cloud Platform / © 2018 IBM Corporation</a:t>
            </a:r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tx2">
              <a:lumMod val="50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4571999" cy="257175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5148796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7998" y="2571750"/>
            <a:ext cx="2286000" cy="2571750"/>
          </a:xfrm>
          <a:solidFill>
            <a:schemeClr val="accent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2286000" y="257175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2285997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/>
              <a:t>IBM Cloud / Watson and Cloud Platform / © 2018 IBM Corporation</a:t>
            </a:r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9143999" cy="257175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48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6805358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Watson and Cloud Platform / © 2018 IBM Corporation</a:t>
            </a:r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9143999" cy="1290639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3692794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2857500"/>
            <a:ext cx="2286000" cy="2286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000">
                <a:solidFill>
                  <a:schemeClr val="bg2"/>
                </a:solidFill>
              </a:defRPr>
            </a:lvl2pPr>
            <a:lvl3pPr>
              <a:defRPr sz="1000">
                <a:solidFill>
                  <a:schemeClr val="bg2"/>
                </a:solidFill>
              </a:defRPr>
            </a:lvl3pPr>
            <a:lvl4pPr>
              <a:defRPr sz="1000">
                <a:solidFill>
                  <a:schemeClr val="bg2"/>
                </a:solidFill>
              </a:defRPr>
            </a:lvl4pPr>
            <a:lvl5pPr>
              <a:defRPr sz="1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/>
              <a:t>IBM Cloud / Watson and Cloud Platform /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67505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2286000" cy="5143500"/>
          </a:xfrm>
          <a:solidFill>
            <a:schemeClr val="tx1"/>
          </a:solidFill>
        </p:spPr>
        <p:txBody>
          <a:bodyPr lIns="228600" tIns="182880" rIns="228600" bIns="228600"/>
          <a:lstStyle>
            <a:lvl1pPr>
              <a:defRPr sz="16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2286000" y="0"/>
            <a:ext cx="2286000" cy="51435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4572000" y="0"/>
            <a:ext cx="2286000" cy="51435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6858000" y="0"/>
            <a:ext cx="2286000" cy="5143500"/>
          </a:xfrm>
          <a:solidFill>
            <a:schemeClr val="tx2">
              <a:lumMod val="75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/>
              <a:t>IBM Cloud / Watson and Cloud Platform /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749896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Watson and Cloud Platform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2329705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Watson and Cloud Platform / © 2018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8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2514600" y="666750"/>
            <a:ext cx="6400800" cy="3824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71120245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Watson and Cloud Platform / © 2018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8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2240515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Watson and Cloud Platform / © 2018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4712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1038301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48.xml"/><Relationship Id="rId18" Type="http://schemas.openxmlformats.org/officeDocument/2006/relationships/slideLayout" Target="../slideLayouts/slideLayout53.xml"/><Relationship Id="rId26" Type="http://schemas.openxmlformats.org/officeDocument/2006/relationships/slideLayout" Target="../slideLayouts/slideLayout61.xml"/><Relationship Id="rId3" Type="http://schemas.openxmlformats.org/officeDocument/2006/relationships/slideLayout" Target="../slideLayouts/slideLayout38.xml"/><Relationship Id="rId21" Type="http://schemas.openxmlformats.org/officeDocument/2006/relationships/slideLayout" Target="../slideLayouts/slideLayout56.xml"/><Relationship Id="rId34" Type="http://schemas.openxmlformats.org/officeDocument/2006/relationships/slideLayout" Target="../slideLayouts/slideLayout69.xml"/><Relationship Id="rId7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7.xml"/><Relationship Id="rId17" Type="http://schemas.openxmlformats.org/officeDocument/2006/relationships/slideLayout" Target="../slideLayouts/slideLayout52.xml"/><Relationship Id="rId25" Type="http://schemas.openxmlformats.org/officeDocument/2006/relationships/slideLayout" Target="../slideLayouts/slideLayout60.xml"/><Relationship Id="rId33" Type="http://schemas.openxmlformats.org/officeDocument/2006/relationships/slideLayout" Target="../slideLayouts/slideLayout68.xml"/><Relationship Id="rId2" Type="http://schemas.openxmlformats.org/officeDocument/2006/relationships/slideLayout" Target="../slideLayouts/slideLayout37.xml"/><Relationship Id="rId16" Type="http://schemas.openxmlformats.org/officeDocument/2006/relationships/slideLayout" Target="../slideLayouts/slideLayout51.xml"/><Relationship Id="rId20" Type="http://schemas.openxmlformats.org/officeDocument/2006/relationships/slideLayout" Target="../slideLayouts/slideLayout55.xml"/><Relationship Id="rId29" Type="http://schemas.openxmlformats.org/officeDocument/2006/relationships/slideLayout" Target="../slideLayouts/slideLayout64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24" Type="http://schemas.openxmlformats.org/officeDocument/2006/relationships/slideLayout" Target="../slideLayouts/slideLayout59.xml"/><Relationship Id="rId32" Type="http://schemas.openxmlformats.org/officeDocument/2006/relationships/slideLayout" Target="../slideLayouts/slideLayout67.xml"/><Relationship Id="rId5" Type="http://schemas.openxmlformats.org/officeDocument/2006/relationships/slideLayout" Target="../slideLayouts/slideLayout40.xml"/><Relationship Id="rId15" Type="http://schemas.openxmlformats.org/officeDocument/2006/relationships/slideLayout" Target="../slideLayouts/slideLayout50.xml"/><Relationship Id="rId23" Type="http://schemas.openxmlformats.org/officeDocument/2006/relationships/slideLayout" Target="../slideLayouts/slideLayout58.xml"/><Relationship Id="rId28" Type="http://schemas.openxmlformats.org/officeDocument/2006/relationships/slideLayout" Target="../slideLayouts/slideLayout63.xml"/><Relationship Id="rId36" Type="http://schemas.openxmlformats.org/officeDocument/2006/relationships/theme" Target="../theme/theme2.xml"/><Relationship Id="rId10" Type="http://schemas.openxmlformats.org/officeDocument/2006/relationships/slideLayout" Target="../slideLayouts/slideLayout45.xml"/><Relationship Id="rId19" Type="http://schemas.openxmlformats.org/officeDocument/2006/relationships/slideLayout" Target="../slideLayouts/slideLayout54.xml"/><Relationship Id="rId31" Type="http://schemas.openxmlformats.org/officeDocument/2006/relationships/slideLayout" Target="../slideLayouts/slideLayout66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Relationship Id="rId14" Type="http://schemas.openxmlformats.org/officeDocument/2006/relationships/slideLayout" Target="../slideLayouts/slideLayout49.xml"/><Relationship Id="rId22" Type="http://schemas.openxmlformats.org/officeDocument/2006/relationships/slideLayout" Target="../slideLayouts/slideLayout57.xml"/><Relationship Id="rId27" Type="http://schemas.openxmlformats.org/officeDocument/2006/relationships/slideLayout" Target="../slideLayouts/slideLayout62.xml"/><Relationship Id="rId30" Type="http://schemas.openxmlformats.org/officeDocument/2006/relationships/slideLayout" Target="../slideLayouts/slideLayout65.xml"/><Relationship Id="rId35" Type="http://schemas.openxmlformats.org/officeDocument/2006/relationships/slideLayout" Target="../slideLayouts/slideLayout70.xml"/><Relationship Id="rId8" Type="http://schemas.openxmlformats.org/officeDocument/2006/relationships/slideLayout" Target="../slideLayouts/slideLayout43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83.xml"/><Relationship Id="rId18" Type="http://schemas.openxmlformats.org/officeDocument/2006/relationships/slideLayout" Target="../slideLayouts/slideLayout88.xml"/><Relationship Id="rId26" Type="http://schemas.openxmlformats.org/officeDocument/2006/relationships/slideLayout" Target="../slideLayouts/slideLayout96.xml"/><Relationship Id="rId3" Type="http://schemas.openxmlformats.org/officeDocument/2006/relationships/slideLayout" Target="../slideLayouts/slideLayout73.xml"/><Relationship Id="rId21" Type="http://schemas.openxmlformats.org/officeDocument/2006/relationships/slideLayout" Target="../slideLayouts/slideLayout91.xml"/><Relationship Id="rId3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7.xml"/><Relationship Id="rId12" Type="http://schemas.openxmlformats.org/officeDocument/2006/relationships/slideLayout" Target="../slideLayouts/slideLayout82.xml"/><Relationship Id="rId17" Type="http://schemas.openxmlformats.org/officeDocument/2006/relationships/slideLayout" Target="../slideLayouts/slideLayout87.xml"/><Relationship Id="rId25" Type="http://schemas.openxmlformats.org/officeDocument/2006/relationships/slideLayout" Target="../slideLayouts/slideLayout95.xml"/><Relationship Id="rId33" Type="http://schemas.openxmlformats.org/officeDocument/2006/relationships/slideLayout" Target="../slideLayouts/slideLayout103.xml"/><Relationship Id="rId2" Type="http://schemas.openxmlformats.org/officeDocument/2006/relationships/slideLayout" Target="../slideLayouts/slideLayout72.xml"/><Relationship Id="rId16" Type="http://schemas.openxmlformats.org/officeDocument/2006/relationships/slideLayout" Target="../slideLayouts/slideLayout86.xml"/><Relationship Id="rId20" Type="http://schemas.openxmlformats.org/officeDocument/2006/relationships/slideLayout" Target="../slideLayouts/slideLayout90.xml"/><Relationship Id="rId29" Type="http://schemas.openxmlformats.org/officeDocument/2006/relationships/slideLayout" Target="../slideLayouts/slideLayout99.xml"/><Relationship Id="rId1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81.xml"/><Relationship Id="rId24" Type="http://schemas.openxmlformats.org/officeDocument/2006/relationships/slideLayout" Target="../slideLayouts/slideLayout94.xml"/><Relationship Id="rId32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75.xml"/><Relationship Id="rId15" Type="http://schemas.openxmlformats.org/officeDocument/2006/relationships/slideLayout" Target="../slideLayouts/slideLayout85.xml"/><Relationship Id="rId23" Type="http://schemas.openxmlformats.org/officeDocument/2006/relationships/slideLayout" Target="../slideLayouts/slideLayout93.xml"/><Relationship Id="rId28" Type="http://schemas.openxmlformats.org/officeDocument/2006/relationships/slideLayout" Target="../slideLayouts/slideLayout98.xml"/><Relationship Id="rId36" Type="http://schemas.openxmlformats.org/officeDocument/2006/relationships/theme" Target="../theme/theme3.xml"/><Relationship Id="rId10" Type="http://schemas.openxmlformats.org/officeDocument/2006/relationships/slideLayout" Target="../slideLayouts/slideLayout80.xml"/><Relationship Id="rId19" Type="http://schemas.openxmlformats.org/officeDocument/2006/relationships/slideLayout" Target="../slideLayouts/slideLayout89.xml"/><Relationship Id="rId3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9.xml"/><Relationship Id="rId14" Type="http://schemas.openxmlformats.org/officeDocument/2006/relationships/slideLayout" Target="../slideLayouts/slideLayout84.xml"/><Relationship Id="rId22" Type="http://schemas.openxmlformats.org/officeDocument/2006/relationships/slideLayout" Target="../slideLayouts/slideLayout92.xml"/><Relationship Id="rId27" Type="http://schemas.openxmlformats.org/officeDocument/2006/relationships/slideLayout" Target="../slideLayouts/slideLayout97.xml"/><Relationship Id="rId30" Type="http://schemas.openxmlformats.org/officeDocument/2006/relationships/slideLayout" Target="../slideLayouts/slideLayout100.xml"/><Relationship Id="rId35" Type="http://schemas.openxmlformats.org/officeDocument/2006/relationships/slideLayout" Target="../slideLayouts/slideLayout105.xml"/><Relationship Id="rId8" Type="http://schemas.openxmlformats.org/officeDocument/2006/relationships/slideLayout" Target="../slideLayouts/slideLayout78.xml"/></Relationships>
</file>

<file path=ppt/slideMasters/_rels/slideMaster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18.xml"/><Relationship Id="rId18" Type="http://schemas.openxmlformats.org/officeDocument/2006/relationships/slideLayout" Target="../slideLayouts/slideLayout123.xml"/><Relationship Id="rId26" Type="http://schemas.openxmlformats.org/officeDocument/2006/relationships/slideLayout" Target="../slideLayouts/slideLayout131.xml"/><Relationship Id="rId21" Type="http://schemas.openxmlformats.org/officeDocument/2006/relationships/slideLayout" Target="../slideLayouts/slideLayout126.xml"/><Relationship Id="rId34" Type="http://schemas.openxmlformats.org/officeDocument/2006/relationships/slideLayout" Target="../slideLayouts/slideLayout139.xml"/><Relationship Id="rId7" Type="http://schemas.openxmlformats.org/officeDocument/2006/relationships/slideLayout" Target="../slideLayouts/slideLayout112.xml"/><Relationship Id="rId12" Type="http://schemas.openxmlformats.org/officeDocument/2006/relationships/slideLayout" Target="../slideLayouts/slideLayout117.xml"/><Relationship Id="rId17" Type="http://schemas.openxmlformats.org/officeDocument/2006/relationships/slideLayout" Target="../slideLayouts/slideLayout122.xml"/><Relationship Id="rId25" Type="http://schemas.openxmlformats.org/officeDocument/2006/relationships/slideLayout" Target="../slideLayouts/slideLayout130.xml"/><Relationship Id="rId33" Type="http://schemas.openxmlformats.org/officeDocument/2006/relationships/slideLayout" Target="../slideLayouts/slideLayout138.xml"/><Relationship Id="rId38" Type="http://schemas.openxmlformats.org/officeDocument/2006/relationships/theme" Target="../theme/theme4.xml"/><Relationship Id="rId2" Type="http://schemas.openxmlformats.org/officeDocument/2006/relationships/slideLayout" Target="../slideLayouts/slideLayout107.xml"/><Relationship Id="rId16" Type="http://schemas.openxmlformats.org/officeDocument/2006/relationships/slideLayout" Target="../slideLayouts/slideLayout121.xml"/><Relationship Id="rId20" Type="http://schemas.openxmlformats.org/officeDocument/2006/relationships/slideLayout" Target="../slideLayouts/slideLayout125.xml"/><Relationship Id="rId29" Type="http://schemas.openxmlformats.org/officeDocument/2006/relationships/slideLayout" Target="../slideLayouts/slideLayout134.xml"/><Relationship Id="rId1" Type="http://schemas.openxmlformats.org/officeDocument/2006/relationships/slideLayout" Target="../slideLayouts/slideLayout106.xml"/><Relationship Id="rId6" Type="http://schemas.openxmlformats.org/officeDocument/2006/relationships/slideLayout" Target="../slideLayouts/slideLayout111.xml"/><Relationship Id="rId11" Type="http://schemas.openxmlformats.org/officeDocument/2006/relationships/slideLayout" Target="../slideLayouts/slideLayout116.xml"/><Relationship Id="rId24" Type="http://schemas.openxmlformats.org/officeDocument/2006/relationships/slideLayout" Target="../slideLayouts/slideLayout129.xml"/><Relationship Id="rId32" Type="http://schemas.openxmlformats.org/officeDocument/2006/relationships/slideLayout" Target="../slideLayouts/slideLayout137.xml"/><Relationship Id="rId37" Type="http://schemas.openxmlformats.org/officeDocument/2006/relationships/slideLayout" Target="../slideLayouts/slideLayout142.xml"/><Relationship Id="rId5" Type="http://schemas.openxmlformats.org/officeDocument/2006/relationships/slideLayout" Target="../slideLayouts/slideLayout110.xml"/><Relationship Id="rId15" Type="http://schemas.openxmlformats.org/officeDocument/2006/relationships/slideLayout" Target="../slideLayouts/slideLayout120.xml"/><Relationship Id="rId23" Type="http://schemas.openxmlformats.org/officeDocument/2006/relationships/slideLayout" Target="../slideLayouts/slideLayout128.xml"/><Relationship Id="rId28" Type="http://schemas.openxmlformats.org/officeDocument/2006/relationships/slideLayout" Target="../slideLayouts/slideLayout133.xml"/><Relationship Id="rId36" Type="http://schemas.openxmlformats.org/officeDocument/2006/relationships/slideLayout" Target="../slideLayouts/slideLayout141.xml"/><Relationship Id="rId10" Type="http://schemas.openxmlformats.org/officeDocument/2006/relationships/slideLayout" Target="../slideLayouts/slideLayout115.xml"/><Relationship Id="rId19" Type="http://schemas.openxmlformats.org/officeDocument/2006/relationships/slideLayout" Target="../slideLayouts/slideLayout124.xml"/><Relationship Id="rId31" Type="http://schemas.openxmlformats.org/officeDocument/2006/relationships/slideLayout" Target="../slideLayouts/slideLayout136.xml"/><Relationship Id="rId4" Type="http://schemas.openxmlformats.org/officeDocument/2006/relationships/slideLayout" Target="../slideLayouts/slideLayout109.xml"/><Relationship Id="rId9" Type="http://schemas.openxmlformats.org/officeDocument/2006/relationships/slideLayout" Target="../slideLayouts/slideLayout114.xml"/><Relationship Id="rId14" Type="http://schemas.openxmlformats.org/officeDocument/2006/relationships/slideLayout" Target="../slideLayouts/slideLayout119.xml"/><Relationship Id="rId22" Type="http://schemas.openxmlformats.org/officeDocument/2006/relationships/slideLayout" Target="../slideLayouts/slideLayout127.xml"/><Relationship Id="rId27" Type="http://schemas.openxmlformats.org/officeDocument/2006/relationships/slideLayout" Target="../slideLayouts/slideLayout132.xml"/><Relationship Id="rId30" Type="http://schemas.openxmlformats.org/officeDocument/2006/relationships/slideLayout" Target="../slideLayouts/slideLayout135.xml"/><Relationship Id="rId35" Type="http://schemas.openxmlformats.org/officeDocument/2006/relationships/slideLayout" Target="../slideLayouts/slideLayout140.xml"/><Relationship Id="rId8" Type="http://schemas.openxmlformats.org/officeDocument/2006/relationships/slideLayout" Target="../slideLayouts/slideLayout113.xml"/><Relationship Id="rId3" Type="http://schemas.openxmlformats.org/officeDocument/2006/relationships/slideLayout" Target="../slideLayouts/slideLayout10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11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00600" y="192024"/>
            <a:ext cx="4114800" cy="450024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58000" y="4826480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/>
              <a:t>IBM Cloud / Watson and Cloud Platform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17404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819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  <p:sldLayoutId id="2147483690" r:id="rId18"/>
    <p:sldLayoutId id="2147483691" r:id="rId19"/>
    <p:sldLayoutId id="2147483692" r:id="rId20"/>
    <p:sldLayoutId id="2147483693" r:id="rId21"/>
    <p:sldLayoutId id="2147483694" r:id="rId22"/>
    <p:sldLayoutId id="2147483695" r:id="rId23"/>
    <p:sldLayoutId id="2147483696" r:id="rId24"/>
    <p:sldLayoutId id="2147483697" r:id="rId25"/>
    <p:sldLayoutId id="2147483698" r:id="rId26"/>
    <p:sldLayoutId id="2147483699" r:id="rId27"/>
    <p:sldLayoutId id="2147483700" r:id="rId28"/>
    <p:sldLayoutId id="2147483701" r:id="rId29"/>
    <p:sldLayoutId id="2147483702" r:id="rId30"/>
    <p:sldLayoutId id="2147483703" r:id="rId31"/>
    <p:sldLayoutId id="2147483704" r:id="rId32"/>
    <p:sldLayoutId id="2147483705" r:id="rId33"/>
    <p:sldLayoutId id="2147483822" r:id="rId34"/>
    <p:sldLayoutId id="2147483707" r:id="rId35"/>
  </p:sldLayoutIdLst>
  <p:hf hdr="0" dt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bg2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1100"/>
        </a:spcBef>
        <a:buFont typeface="Arial"/>
        <a:buNone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1pPr>
      <a:lvl2pPr marL="173038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2pPr>
      <a:lvl3pPr marL="3968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•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3pPr>
      <a:lvl4pPr marL="625475" indent="-168275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4pPr>
      <a:lvl5pPr marL="8032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»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11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00600" y="192024"/>
            <a:ext cx="4114800" cy="450024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58000" y="4826480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/>
              <a:t>IBM Cloud / Watson and Cloud Platform /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1004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818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  <p:sldLayoutId id="2147483721" r:id="rId12"/>
    <p:sldLayoutId id="2147483722" r:id="rId13"/>
    <p:sldLayoutId id="2147483723" r:id="rId14"/>
    <p:sldLayoutId id="2147483724" r:id="rId15"/>
    <p:sldLayoutId id="2147483725" r:id="rId16"/>
    <p:sldLayoutId id="2147483726" r:id="rId17"/>
    <p:sldLayoutId id="2147483727" r:id="rId18"/>
    <p:sldLayoutId id="2147483728" r:id="rId19"/>
    <p:sldLayoutId id="2147483729" r:id="rId20"/>
    <p:sldLayoutId id="2147483730" r:id="rId21"/>
    <p:sldLayoutId id="2147483731" r:id="rId22"/>
    <p:sldLayoutId id="2147483732" r:id="rId23"/>
    <p:sldLayoutId id="2147483733" r:id="rId24"/>
    <p:sldLayoutId id="2147483734" r:id="rId25"/>
    <p:sldLayoutId id="2147483735" r:id="rId26"/>
    <p:sldLayoutId id="2147483736" r:id="rId27"/>
    <p:sldLayoutId id="2147483737" r:id="rId28"/>
    <p:sldLayoutId id="2147483738" r:id="rId29"/>
    <p:sldLayoutId id="2147483739" r:id="rId30"/>
    <p:sldLayoutId id="2147483740" r:id="rId31"/>
    <p:sldLayoutId id="2147483741" r:id="rId32"/>
    <p:sldLayoutId id="2147483742" r:id="rId33"/>
    <p:sldLayoutId id="2147483823" r:id="rId34"/>
    <p:sldLayoutId id="2147483744" r:id="rId35"/>
  </p:sldLayoutIdLst>
  <p:hf hdr="0" dt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bg2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1100"/>
        </a:spcBef>
        <a:buFont typeface="Arial"/>
        <a:buNone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1pPr>
      <a:lvl2pPr marL="173038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2pPr>
      <a:lvl3pPr marL="3968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•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3pPr>
      <a:lvl4pPr marL="625475" indent="-168275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4pPr>
      <a:lvl5pPr marL="8032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»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11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00600" y="192024"/>
            <a:ext cx="4114800" cy="450024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58000" y="4826480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/>
              <a:t>IBM Cloud / Watson and Cloud Platform /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7314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51" r:id="rId6"/>
    <p:sldLayoutId id="2147483752" r:id="rId7"/>
    <p:sldLayoutId id="2147483753" r:id="rId8"/>
    <p:sldLayoutId id="2147483754" r:id="rId9"/>
    <p:sldLayoutId id="2147483755" r:id="rId10"/>
    <p:sldLayoutId id="2147483756" r:id="rId11"/>
    <p:sldLayoutId id="2147483757" r:id="rId12"/>
    <p:sldLayoutId id="2147483758" r:id="rId13"/>
    <p:sldLayoutId id="2147483759" r:id="rId14"/>
    <p:sldLayoutId id="2147483760" r:id="rId15"/>
    <p:sldLayoutId id="2147483761" r:id="rId16"/>
    <p:sldLayoutId id="2147483762" r:id="rId17"/>
    <p:sldLayoutId id="2147483763" r:id="rId18"/>
    <p:sldLayoutId id="2147483764" r:id="rId19"/>
    <p:sldLayoutId id="2147483765" r:id="rId20"/>
    <p:sldLayoutId id="2147483766" r:id="rId21"/>
    <p:sldLayoutId id="2147483767" r:id="rId22"/>
    <p:sldLayoutId id="2147483768" r:id="rId23"/>
    <p:sldLayoutId id="2147483769" r:id="rId24"/>
    <p:sldLayoutId id="2147483770" r:id="rId25"/>
    <p:sldLayoutId id="2147483771" r:id="rId26"/>
    <p:sldLayoutId id="2147483772" r:id="rId27"/>
    <p:sldLayoutId id="2147483773" r:id="rId28"/>
    <p:sldLayoutId id="2147483774" r:id="rId29"/>
    <p:sldLayoutId id="2147483775" r:id="rId30"/>
    <p:sldLayoutId id="2147483776" r:id="rId31"/>
    <p:sldLayoutId id="2147483777" r:id="rId32"/>
    <p:sldLayoutId id="2147483778" r:id="rId33"/>
    <p:sldLayoutId id="2147483824" r:id="rId34"/>
    <p:sldLayoutId id="2147483780" r:id="rId35"/>
  </p:sldLayoutIdLst>
  <p:hf hdr="0" dt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1100"/>
        </a:spcBef>
        <a:buFont typeface="Arial"/>
        <a:buNone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1pPr>
      <a:lvl2pPr marL="173038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2pPr>
      <a:lvl3pPr marL="3968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•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3pPr>
      <a:lvl4pPr marL="625475" indent="-168275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4pPr>
      <a:lvl5pPr marL="8032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»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11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00600" y="192024"/>
            <a:ext cx="4114800" cy="450024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58000" y="4826480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/>
              <a:t>IBM Cloud / Watson and Cloud Platform /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308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2" r:id="rId1"/>
    <p:sldLayoutId id="2147483783" r:id="rId2"/>
    <p:sldLayoutId id="2147483817" r:id="rId3"/>
    <p:sldLayoutId id="2147483785" r:id="rId4"/>
    <p:sldLayoutId id="2147483786" r:id="rId5"/>
    <p:sldLayoutId id="2147483787" r:id="rId6"/>
    <p:sldLayoutId id="2147483788" r:id="rId7"/>
    <p:sldLayoutId id="2147483789" r:id="rId8"/>
    <p:sldLayoutId id="2147483790" r:id="rId9"/>
    <p:sldLayoutId id="2147483791" r:id="rId10"/>
    <p:sldLayoutId id="2147483792" r:id="rId11"/>
    <p:sldLayoutId id="2147483793" r:id="rId12"/>
    <p:sldLayoutId id="2147483794" r:id="rId13"/>
    <p:sldLayoutId id="2147483795" r:id="rId14"/>
    <p:sldLayoutId id="2147483796" r:id="rId15"/>
    <p:sldLayoutId id="2147483797" r:id="rId16"/>
    <p:sldLayoutId id="2147483798" r:id="rId17"/>
    <p:sldLayoutId id="2147483799" r:id="rId18"/>
    <p:sldLayoutId id="2147483800" r:id="rId19"/>
    <p:sldLayoutId id="2147483801" r:id="rId20"/>
    <p:sldLayoutId id="2147483802" r:id="rId21"/>
    <p:sldLayoutId id="2147483803" r:id="rId22"/>
    <p:sldLayoutId id="2147483804" r:id="rId23"/>
    <p:sldLayoutId id="2147483805" r:id="rId24"/>
    <p:sldLayoutId id="2147483806" r:id="rId25"/>
    <p:sldLayoutId id="2147483807" r:id="rId26"/>
    <p:sldLayoutId id="2147483808" r:id="rId27"/>
    <p:sldLayoutId id="2147483809" r:id="rId28"/>
    <p:sldLayoutId id="2147483810" r:id="rId29"/>
    <p:sldLayoutId id="2147483811" r:id="rId30"/>
    <p:sldLayoutId id="2147483812" r:id="rId31"/>
    <p:sldLayoutId id="2147483813" r:id="rId32"/>
    <p:sldLayoutId id="2147483814" r:id="rId33"/>
    <p:sldLayoutId id="2147483825" r:id="rId34"/>
    <p:sldLayoutId id="2147483816" r:id="rId35"/>
    <p:sldLayoutId id="2147483827" r:id="rId36"/>
    <p:sldLayoutId id="2147483829" r:id="rId37"/>
  </p:sldLayoutIdLst>
  <p:hf hdr="0" dt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1100"/>
        </a:spcBef>
        <a:buFont typeface="Arial"/>
        <a:buNone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1pPr>
      <a:lvl2pPr marL="173038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2pPr>
      <a:lvl3pPr marL="3968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•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3pPr>
      <a:lvl4pPr marL="625475" indent="-168275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4pPr>
      <a:lvl5pPr marL="8032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»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4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4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14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4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14.xml"/><Relationship Id="rId6" Type="http://schemas.openxmlformats.org/officeDocument/2006/relationships/image" Target="../media/image13.jpe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4.xml"/><Relationship Id="rId4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142.xml"/><Relationship Id="rId6" Type="http://schemas.openxmlformats.org/officeDocument/2006/relationships/image" Target="../media/image25.tiff"/><Relationship Id="rId5" Type="http://schemas.openxmlformats.org/officeDocument/2006/relationships/image" Target="../media/image24.tiff"/><Relationship Id="rId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4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4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4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IBM Cloud / Watson and Cloud Platform / © 2018 IBM Corporation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1949" y="203781"/>
            <a:ext cx="4114801" cy="4479344"/>
          </a:xfrm>
        </p:spPr>
        <p:txBody>
          <a:bodyPr/>
          <a:lstStyle/>
          <a:p>
            <a:br>
              <a:rPr lang="en-US" b="1" dirty="0"/>
            </a:br>
            <a:br>
              <a:rPr lang="en-US" b="1" dirty="0"/>
            </a:br>
            <a:br>
              <a:rPr lang="en-US" b="1" dirty="0"/>
            </a:br>
            <a:br>
              <a:rPr lang="en-US" b="1" dirty="0"/>
            </a:br>
            <a:r>
              <a:rPr lang="en-US" b="1" dirty="0"/>
              <a:t>IBM Analytics Engine</a:t>
            </a:r>
            <a:br>
              <a:rPr lang="en-US" dirty="0"/>
            </a:br>
            <a:br>
              <a:rPr lang="en-US" sz="1600" i="1" dirty="0"/>
            </a:br>
            <a:br>
              <a:rPr lang="en-US" sz="1600" i="1" dirty="0"/>
            </a:br>
            <a:br>
              <a:rPr lang="en-US" sz="1600" b="1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30646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Interactive Jobs </a:t>
            </a:r>
            <a:r>
              <a:rPr lang="mr-IN" dirty="0"/>
              <a:t>–</a:t>
            </a:r>
            <a:r>
              <a:rPr lang="en-US" dirty="0"/>
              <a:t> </a:t>
            </a:r>
            <a:r>
              <a:rPr lang="en-US" dirty="0" err="1"/>
              <a:t>SparkR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628650" y="1160497"/>
            <a:ext cx="7886700" cy="3263504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/>
              <a:t>Launching the spark R shell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924" y="1582574"/>
            <a:ext cx="6043406" cy="12096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923" y="3195509"/>
            <a:ext cx="6122920" cy="154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6445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Interactive </a:t>
            </a:r>
            <a:r>
              <a:rPr lang="mr-IN" dirty="0"/>
              <a:t>–</a:t>
            </a:r>
            <a:r>
              <a:rPr lang="en-US" dirty="0"/>
              <a:t> JNBG </a:t>
            </a:r>
            <a:r>
              <a:rPr lang="mr-IN" dirty="0"/>
              <a:t>–</a:t>
            </a:r>
            <a:r>
              <a:rPr lang="en-US" dirty="0"/>
              <a:t> working with IAE cluster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52939"/>
            <a:ext cx="9144000" cy="3697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2205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673064"/>
          </a:xfrm>
        </p:spPr>
        <p:txBody>
          <a:bodyPr/>
          <a:lstStyle/>
          <a:p>
            <a:r>
              <a:rPr lang="en-US" dirty="0"/>
              <a:t>Interactive </a:t>
            </a:r>
            <a:r>
              <a:rPr lang="mr-IN" dirty="0"/>
              <a:t>–</a:t>
            </a:r>
            <a:r>
              <a:rPr lang="en-US" dirty="0"/>
              <a:t> JNBG </a:t>
            </a:r>
            <a:r>
              <a:rPr lang="mr-IN" dirty="0"/>
              <a:t>–</a:t>
            </a:r>
            <a:r>
              <a:rPr lang="en-US" dirty="0"/>
              <a:t> Sample python program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504" y="874644"/>
            <a:ext cx="8438323" cy="4079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3680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610739"/>
          </a:xfrm>
        </p:spPr>
        <p:txBody>
          <a:bodyPr/>
          <a:lstStyle/>
          <a:p>
            <a:r>
              <a:rPr lang="en-US" dirty="0"/>
              <a:t>Analytics Engine - CLI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983974"/>
            <a:ext cx="7886700" cy="3737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4426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IBM Analytics Engine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IBM Cloud / Watson </a:t>
            </a:r>
            <a:r>
              <a:rPr lang="de-DE" dirty="0" err="1"/>
              <a:t>and</a:t>
            </a:r>
            <a:r>
              <a:rPr lang="de-DE" dirty="0"/>
              <a:t> Cloud </a:t>
            </a:r>
            <a:r>
              <a:rPr lang="de-DE" dirty="0" err="1"/>
              <a:t>Platform</a:t>
            </a:r>
            <a:r>
              <a:rPr lang="de-DE" dirty="0"/>
              <a:t> / © 2018 IBM Corporation</a:t>
            </a:r>
            <a:endParaRPr lang="en-US" dirty="0"/>
          </a:p>
        </p:txBody>
      </p:sp>
      <p:pic>
        <p:nvPicPr>
          <p:cNvPr id="7" name="Picture 10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38039" y="1574647"/>
            <a:ext cx="720958" cy="720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1261" y="1335055"/>
            <a:ext cx="740571" cy="6248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94533" y="1077888"/>
            <a:ext cx="619490" cy="4058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87321" y="1708643"/>
            <a:ext cx="471624" cy="3979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9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44884" y="1483646"/>
            <a:ext cx="907267" cy="1834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381000" y="2525125"/>
            <a:ext cx="2453394" cy="2011116"/>
          </a:xfrm>
          <a:prstGeom prst="rect">
            <a:avLst/>
          </a:prstGeom>
        </p:spPr>
        <p:txBody>
          <a:bodyPr wrap="square" lIns="71426" tIns="35713" rIns="71426" bIns="35713">
            <a:spAutoFit/>
          </a:bodyPr>
          <a:lstStyle/>
          <a:p>
            <a:r>
              <a:rPr lang="en-US" sz="1400" dirty="0">
                <a:latin typeface="+mj-lt"/>
              </a:rPr>
              <a:t>IBM Analytics Engine is built on </a:t>
            </a:r>
            <a:r>
              <a:rPr lang="en-US" sz="1400" b="1" dirty="0">
                <a:latin typeface="+mj-lt"/>
              </a:rPr>
              <a:t>open source Apache Hadoop and  Apache Spark – </a:t>
            </a:r>
            <a:r>
              <a:rPr lang="en-US" sz="1400" b="1" i="1" dirty="0">
                <a:latin typeface="+mj-lt"/>
              </a:rPr>
              <a:t>Hortonworks Data Platform</a:t>
            </a:r>
            <a:r>
              <a:rPr lang="en-US" sz="1400" b="1" dirty="0">
                <a:latin typeface="+mj-lt"/>
              </a:rPr>
              <a:t>. </a:t>
            </a:r>
            <a:r>
              <a:rPr lang="en-US" sz="1400" dirty="0">
                <a:latin typeface="+mj-lt"/>
              </a:rPr>
              <a:t>It provides users </a:t>
            </a:r>
            <a:r>
              <a:rPr lang="en-US" sz="1400" b="1" dirty="0">
                <a:latin typeface="+mj-lt"/>
              </a:rPr>
              <a:t>flexibility of open source </a:t>
            </a:r>
            <a:r>
              <a:rPr lang="en-US" sz="1400" dirty="0">
                <a:latin typeface="+mj-lt"/>
              </a:rPr>
              <a:t>and an opportunity to </a:t>
            </a:r>
            <a:r>
              <a:rPr lang="en-US" sz="1400" b="1" dirty="0">
                <a:latin typeface="+mj-lt"/>
              </a:rPr>
              <a:t>expand on existing open source investments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151902" y="2525127"/>
            <a:ext cx="3047992" cy="1795672"/>
          </a:xfrm>
          <a:prstGeom prst="rect">
            <a:avLst/>
          </a:prstGeom>
        </p:spPr>
        <p:txBody>
          <a:bodyPr wrap="square" lIns="71426" tIns="35713" rIns="71426" bIns="35713">
            <a:spAutoFit/>
          </a:bodyPr>
          <a:lstStyle/>
          <a:p>
            <a:r>
              <a:rPr lang="en-US" sz="1400" dirty="0">
                <a:latin typeface="+mj-lt"/>
              </a:rPr>
              <a:t>IBM Analytics Engine provides Data scientists, Data engineers, and Developers </a:t>
            </a:r>
            <a:r>
              <a:rPr lang="en-US" sz="1400" b="1" dirty="0">
                <a:latin typeface="+mj-lt"/>
              </a:rPr>
              <a:t>appropriate interfaces</a:t>
            </a:r>
            <a:r>
              <a:rPr lang="en-US" sz="1400" dirty="0">
                <a:latin typeface="+mj-lt"/>
              </a:rPr>
              <a:t> </a:t>
            </a:r>
            <a:r>
              <a:rPr lang="en-US" sz="1400" b="1" dirty="0">
                <a:latin typeface="+mj-lt"/>
              </a:rPr>
              <a:t>to</a:t>
            </a:r>
            <a:r>
              <a:rPr lang="en-US" sz="1400" dirty="0">
                <a:latin typeface="+mj-lt"/>
              </a:rPr>
              <a:t> </a:t>
            </a:r>
            <a:r>
              <a:rPr lang="en-US" sz="1400" b="1" dirty="0">
                <a:latin typeface="+mj-lt"/>
              </a:rPr>
              <a:t>build data models and business solutions</a:t>
            </a:r>
            <a:r>
              <a:rPr lang="en-US" sz="1400" dirty="0">
                <a:latin typeface="+mj-lt"/>
              </a:rPr>
              <a:t> while </a:t>
            </a:r>
            <a:r>
              <a:rPr lang="en-US" sz="1400" b="1" dirty="0">
                <a:latin typeface="+mj-lt"/>
              </a:rPr>
              <a:t>simplifying cluster administration </a:t>
            </a:r>
            <a:r>
              <a:rPr lang="en-US" sz="1400" dirty="0">
                <a:latin typeface="+mj-lt"/>
              </a:rPr>
              <a:t>through easy to use interfaces for management and integration</a:t>
            </a:r>
          </a:p>
        </p:txBody>
      </p:sp>
      <p:pic>
        <p:nvPicPr>
          <p:cNvPr id="14" name="Picture 13"/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88403" y="1000125"/>
            <a:ext cx="3048000" cy="11224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6517396" y="2534668"/>
            <a:ext cx="2413000" cy="1364785"/>
          </a:xfrm>
          <a:prstGeom prst="rect">
            <a:avLst/>
          </a:prstGeom>
        </p:spPr>
        <p:txBody>
          <a:bodyPr wrap="square" lIns="71426" tIns="35713" rIns="71426" bIns="35713">
            <a:spAutoFit/>
          </a:bodyPr>
          <a:lstStyle/>
          <a:p>
            <a:r>
              <a:rPr lang="en-US" sz="1400" dirty="0">
                <a:latin typeface="+mj-lt"/>
              </a:rPr>
              <a:t>IBM Analytics Engine </a:t>
            </a:r>
            <a:r>
              <a:rPr lang="en-US" sz="1400" b="1" dirty="0">
                <a:latin typeface="+mj-lt"/>
              </a:rPr>
              <a:t>deploys clusters in minutes</a:t>
            </a:r>
            <a:r>
              <a:rPr lang="en-US" sz="1400" dirty="0">
                <a:latin typeface="+mj-lt"/>
              </a:rPr>
              <a:t> with </a:t>
            </a:r>
            <a:r>
              <a:rPr lang="en-US" sz="1400" b="1" dirty="0">
                <a:latin typeface="+mj-lt"/>
              </a:rPr>
              <a:t>enterprise grade</a:t>
            </a:r>
            <a:r>
              <a:rPr lang="en-US" sz="1400" dirty="0">
                <a:latin typeface="+mj-lt"/>
              </a:rPr>
              <a:t> </a:t>
            </a:r>
            <a:r>
              <a:rPr lang="en-US" sz="1400" b="1" dirty="0">
                <a:latin typeface="+mj-lt"/>
              </a:rPr>
              <a:t>security, reliability, and integration </a:t>
            </a:r>
            <a:r>
              <a:rPr lang="en-US" sz="1400" dirty="0">
                <a:latin typeface="+mj-lt"/>
              </a:rPr>
              <a:t>with other IBM Cloud offerings</a:t>
            </a:r>
          </a:p>
        </p:txBody>
      </p:sp>
      <p:pic>
        <p:nvPicPr>
          <p:cNvPr id="17" name="Picture 17"/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80898" y="1341722"/>
            <a:ext cx="1065211" cy="85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18"/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87399" y="1344463"/>
            <a:ext cx="511969" cy="589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041191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599" y="201168"/>
            <a:ext cx="6754091" cy="381000"/>
          </a:xfrm>
        </p:spPr>
        <p:txBody>
          <a:bodyPr/>
          <a:lstStyle/>
          <a:p>
            <a:r>
              <a:rPr lang="en-US" dirty="0"/>
              <a:t>Use case patterns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0BE6F14-FF48-0F4F-A8AA-2E3F25371E4A}" type="slidenum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cs typeface="Arial" charset="0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/>
              <a:cs typeface="Arial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cs typeface="Arial" charset="0"/>
              </a:rPr>
              <a:t>IBM Cloud / Watson and Cloud Platform / © 2018 IBM Corporation</a:t>
            </a:r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/>
              <a:cs typeface="Arial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5750" y="614364"/>
            <a:ext cx="4210050" cy="1831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57725" y="614364"/>
            <a:ext cx="4210050" cy="1831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5750" y="2565917"/>
            <a:ext cx="8086725" cy="2174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040345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Cluster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74100" y="899804"/>
            <a:ext cx="4514850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2211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AA4B234B-D90E-154C-8438-B5E1E88FED32}"/>
              </a:ext>
            </a:extLst>
          </p:cNvPr>
          <p:cNvGrpSpPr/>
          <p:nvPr/>
        </p:nvGrpSpPr>
        <p:grpSpPr>
          <a:xfrm>
            <a:off x="384784" y="1977224"/>
            <a:ext cx="933140" cy="972261"/>
            <a:chOff x="0" y="2805108"/>
            <a:chExt cx="1244186" cy="1296348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D2278B80-4706-4C4F-9DBC-C822F061A68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55302" y="2805108"/>
              <a:ext cx="933582" cy="896239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05F0A26-5F41-4247-9D52-9128DCDBE919}"/>
                </a:ext>
              </a:extLst>
            </p:cNvPr>
            <p:cNvSpPr txBox="1"/>
            <p:nvPr/>
          </p:nvSpPr>
          <p:spPr>
            <a:xfrm>
              <a:off x="0" y="3701347"/>
              <a:ext cx="1244186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USER</a:t>
              </a: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A38B07FF-3DAC-3348-AB8B-1D450AEE974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93503" y="765309"/>
            <a:ext cx="671368" cy="584650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822AFD33-967D-564C-B0B2-DE5D48679FBA}"/>
              </a:ext>
            </a:extLst>
          </p:cNvPr>
          <p:cNvGrpSpPr/>
          <p:nvPr/>
        </p:nvGrpSpPr>
        <p:grpSpPr>
          <a:xfrm>
            <a:off x="3493350" y="2513448"/>
            <a:ext cx="1881292" cy="825905"/>
            <a:chOff x="2498641" y="2805108"/>
            <a:chExt cx="2508389" cy="110120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C7BF82B-4162-3440-85F9-CDFF5F942C8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498641" y="2805108"/>
              <a:ext cx="2374900" cy="86360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F5209D5-E1B0-5A4F-A155-CE27CB7E2CAE}"/>
                </a:ext>
              </a:extLst>
            </p:cNvPr>
            <p:cNvSpPr txBox="1"/>
            <p:nvPr/>
          </p:nvSpPr>
          <p:spPr>
            <a:xfrm>
              <a:off x="2946424" y="3484042"/>
              <a:ext cx="192705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>
                  <a:solidFill>
                    <a:schemeClr val="accent1">
                      <a:lumMod val="50000"/>
                    </a:schemeClr>
                  </a:solidFill>
                </a:rPr>
                <a:t>Console UI</a:t>
              </a:r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A8702AAF-E6A9-1145-8EB4-060EA1184627}"/>
                </a:ext>
              </a:extLst>
            </p:cNvPr>
            <p:cNvSpPr/>
            <p:nvPr/>
          </p:nvSpPr>
          <p:spPr>
            <a:xfrm>
              <a:off x="2498641" y="2825410"/>
              <a:ext cx="2508389" cy="1080905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7D8F7835-F458-0F44-8DA4-6E7ECF6CF16F}"/>
              </a:ext>
            </a:extLst>
          </p:cNvPr>
          <p:cNvSpPr/>
          <p:nvPr/>
        </p:nvSpPr>
        <p:spPr>
          <a:xfrm>
            <a:off x="3418450" y="685801"/>
            <a:ext cx="1856134" cy="109799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FC0B2BC-9C40-0547-83C3-8D83D3BE3FCD}"/>
              </a:ext>
            </a:extLst>
          </p:cNvPr>
          <p:cNvSpPr txBox="1"/>
          <p:nvPr/>
        </p:nvSpPr>
        <p:spPr>
          <a:xfrm>
            <a:off x="3418450" y="1428374"/>
            <a:ext cx="1856134" cy="27699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en-US" i="1" dirty="0" err="1">
                <a:solidFill>
                  <a:schemeClr val="accent1">
                    <a:lumMod val="50000"/>
                  </a:schemeClr>
                </a:solidFill>
              </a:rPr>
              <a:t>cf</a:t>
            </a:r>
            <a:r>
              <a:rPr lang="en-US" i="1" dirty="0">
                <a:solidFill>
                  <a:schemeClr val="accent1">
                    <a:lumMod val="50000"/>
                  </a:schemeClr>
                </a:solidFill>
              </a:rPr>
              <a:t> / </a:t>
            </a:r>
            <a:r>
              <a:rPr lang="en-US" i="1" dirty="0" err="1">
                <a:solidFill>
                  <a:schemeClr val="accent1">
                    <a:lumMod val="50000"/>
                  </a:schemeClr>
                </a:solidFill>
              </a:rPr>
              <a:t>bx</a:t>
            </a:r>
            <a:r>
              <a:rPr lang="en-US" i="1" dirty="0">
                <a:solidFill>
                  <a:schemeClr val="accent1">
                    <a:lumMod val="50000"/>
                  </a:schemeClr>
                </a:solidFill>
              </a:rPr>
              <a:t> CLI or REST API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9B86DCA-A485-7B4A-9200-B871A269467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42930" y="765309"/>
            <a:ext cx="796430" cy="63918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18160A4-58AC-6E4D-9F91-E692738442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22079" y="1349958"/>
            <a:ext cx="980447" cy="101108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CF9F0CB-6BDE-C24B-9797-99732E4D08F7}"/>
              </a:ext>
            </a:extLst>
          </p:cNvPr>
          <p:cNvSpPr txBox="1"/>
          <p:nvPr/>
        </p:nvSpPr>
        <p:spPr>
          <a:xfrm>
            <a:off x="6532017" y="2527538"/>
            <a:ext cx="1856134" cy="484748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en-US" i="1" dirty="0">
                <a:solidFill>
                  <a:schemeClr val="accent1">
                    <a:lumMod val="50000"/>
                  </a:schemeClr>
                </a:solidFill>
              </a:rPr>
              <a:t>Analytics Engine Service</a:t>
            </a:r>
          </a:p>
        </p:txBody>
      </p:sp>
      <p:cxnSp>
        <p:nvCxnSpPr>
          <p:cNvPr id="20" name="Curved Connector 19">
            <a:extLst>
              <a:ext uri="{FF2B5EF4-FFF2-40B4-BE49-F238E27FC236}">
                <a16:creationId xmlns:a16="http://schemas.microsoft.com/office/drawing/2014/main" id="{D7D1F44E-5735-8F4F-BF14-C24A11F5791A}"/>
              </a:ext>
            </a:extLst>
          </p:cNvPr>
          <p:cNvCxnSpPr>
            <a:cxnSpLocks/>
            <a:stCxn id="2" idx="3"/>
            <a:endCxn id="13" idx="1"/>
          </p:cNvCxnSpPr>
          <p:nvPr/>
        </p:nvCxnSpPr>
        <p:spPr>
          <a:xfrm flipV="1">
            <a:off x="1201447" y="1234795"/>
            <a:ext cx="2217003" cy="1078517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urved Connector 23">
            <a:extLst>
              <a:ext uri="{FF2B5EF4-FFF2-40B4-BE49-F238E27FC236}">
                <a16:creationId xmlns:a16="http://schemas.microsoft.com/office/drawing/2014/main" id="{54B99048-F6AF-8446-A0B2-AF87C02EEE85}"/>
              </a:ext>
            </a:extLst>
          </p:cNvPr>
          <p:cNvCxnSpPr>
            <a:cxnSpLocks/>
            <a:stCxn id="2" idx="3"/>
            <a:endCxn id="10" idx="1"/>
          </p:cNvCxnSpPr>
          <p:nvPr/>
        </p:nvCxnSpPr>
        <p:spPr>
          <a:xfrm>
            <a:off x="1201447" y="2313312"/>
            <a:ext cx="2291903" cy="620702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urved Connector 26">
            <a:extLst>
              <a:ext uri="{FF2B5EF4-FFF2-40B4-BE49-F238E27FC236}">
                <a16:creationId xmlns:a16="http://schemas.microsoft.com/office/drawing/2014/main" id="{DCDE553E-C981-9C49-84B7-C63FDB7270BF}"/>
              </a:ext>
            </a:extLst>
          </p:cNvPr>
          <p:cNvCxnSpPr>
            <a:stCxn id="13" idx="3"/>
            <a:endCxn id="16" idx="1"/>
          </p:cNvCxnSpPr>
          <p:nvPr/>
        </p:nvCxnSpPr>
        <p:spPr>
          <a:xfrm>
            <a:off x="5274584" y="1234796"/>
            <a:ext cx="1647496" cy="620705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urved Connector 28">
            <a:extLst>
              <a:ext uri="{FF2B5EF4-FFF2-40B4-BE49-F238E27FC236}">
                <a16:creationId xmlns:a16="http://schemas.microsoft.com/office/drawing/2014/main" id="{89267494-DA93-B543-9D16-B6407FEE340B}"/>
              </a:ext>
            </a:extLst>
          </p:cNvPr>
          <p:cNvCxnSpPr>
            <a:stCxn id="10" idx="3"/>
          </p:cNvCxnSpPr>
          <p:nvPr/>
        </p:nvCxnSpPr>
        <p:spPr>
          <a:xfrm flipV="1">
            <a:off x="5374641" y="2350321"/>
            <a:ext cx="1622338" cy="583693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E639F54-7E19-004D-AB02-C14772CA822F}"/>
              </a:ext>
            </a:extLst>
          </p:cNvPr>
          <p:cNvGrpSpPr/>
          <p:nvPr/>
        </p:nvGrpSpPr>
        <p:grpSpPr>
          <a:xfrm>
            <a:off x="3493350" y="3591961"/>
            <a:ext cx="1856134" cy="1097990"/>
            <a:chOff x="2632051" y="4958092"/>
            <a:chExt cx="2474845" cy="1463987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C78CDB76-60DE-FE44-B880-F413098C55C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757595" y="5334180"/>
              <a:ext cx="1059220" cy="850087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8C3138B-B3D0-E143-8687-9EC43D02B315}"/>
                </a:ext>
              </a:extLst>
            </p:cNvPr>
            <p:cNvSpPr txBox="1"/>
            <p:nvPr/>
          </p:nvSpPr>
          <p:spPr>
            <a:xfrm>
              <a:off x="3545256" y="5260937"/>
              <a:ext cx="1499732" cy="954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i="1" dirty="0">
                  <a:solidFill>
                    <a:schemeClr val="accent1">
                      <a:lumMod val="50000"/>
                    </a:schemeClr>
                  </a:solidFill>
                </a:rPr>
                <a:t>Analytics Engine </a:t>
              </a:r>
            </a:p>
            <a:p>
              <a:pPr algn="ctr"/>
              <a:r>
                <a:rPr lang="en-US" i="1" dirty="0">
                  <a:solidFill>
                    <a:schemeClr val="accent1">
                      <a:lumMod val="50000"/>
                    </a:schemeClr>
                  </a:solidFill>
                </a:rPr>
                <a:t>REST API</a:t>
              </a:r>
            </a:p>
          </p:txBody>
        </p:sp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A78B7AB9-4631-804E-8B2A-0170DC76910A}"/>
                </a:ext>
              </a:extLst>
            </p:cNvPr>
            <p:cNvSpPr/>
            <p:nvPr/>
          </p:nvSpPr>
          <p:spPr>
            <a:xfrm>
              <a:off x="2632051" y="4958092"/>
              <a:ext cx="2474845" cy="1463987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4105D8E4-8E3A-6340-B11F-2615EAD2FC73}"/>
              </a:ext>
            </a:extLst>
          </p:cNvPr>
          <p:cNvSpPr txBox="1"/>
          <p:nvPr/>
        </p:nvSpPr>
        <p:spPr>
          <a:xfrm>
            <a:off x="2438003" y="1525515"/>
            <a:ext cx="717453" cy="27699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dirty="0"/>
              <a:t>create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00B1B3A-FE63-6F49-8AAC-07321117D691}"/>
              </a:ext>
            </a:extLst>
          </p:cNvPr>
          <p:cNvSpPr txBox="1"/>
          <p:nvPr/>
        </p:nvSpPr>
        <p:spPr>
          <a:xfrm>
            <a:off x="6098331" y="1950682"/>
            <a:ext cx="717453" cy="27699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dirty="0"/>
              <a:t>create</a:t>
            </a:r>
          </a:p>
        </p:txBody>
      </p:sp>
      <p:cxnSp>
        <p:nvCxnSpPr>
          <p:cNvPr id="39" name="Curved Connector 38">
            <a:extLst>
              <a:ext uri="{FF2B5EF4-FFF2-40B4-BE49-F238E27FC236}">
                <a16:creationId xmlns:a16="http://schemas.microsoft.com/office/drawing/2014/main" id="{82D24C3A-F6BC-D04E-BA5B-62854B014EE7}"/>
              </a:ext>
            </a:extLst>
          </p:cNvPr>
          <p:cNvCxnSpPr>
            <a:cxnSpLocks/>
          </p:cNvCxnSpPr>
          <p:nvPr/>
        </p:nvCxnSpPr>
        <p:spPr>
          <a:xfrm>
            <a:off x="1243902" y="2350322"/>
            <a:ext cx="2249447" cy="1842486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8D05B902-EB06-B44F-A9C7-6E27B5DCA0AA}"/>
              </a:ext>
            </a:extLst>
          </p:cNvPr>
          <p:cNvSpPr txBox="1"/>
          <p:nvPr/>
        </p:nvSpPr>
        <p:spPr>
          <a:xfrm>
            <a:off x="1704975" y="3919617"/>
            <a:ext cx="1101484" cy="484748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dirty="0"/>
              <a:t>Resize / customize</a:t>
            </a:r>
          </a:p>
        </p:txBody>
      </p:sp>
      <p:cxnSp>
        <p:nvCxnSpPr>
          <p:cNvPr id="45" name="Curved Connector 44">
            <a:extLst>
              <a:ext uri="{FF2B5EF4-FFF2-40B4-BE49-F238E27FC236}">
                <a16:creationId xmlns:a16="http://schemas.microsoft.com/office/drawing/2014/main" id="{D4DF137C-E6A5-FE45-9058-35F6A5D5051F}"/>
              </a:ext>
            </a:extLst>
          </p:cNvPr>
          <p:cNvCxnSpPr>
            <a:stCxn id="34" idx="3"/>
            <a:endCxn id="16" idx="2"/>
          </p:cNvCxnSpPr>
          <p:nvPr/>
        </p:nvCxnSpPr>
        <p:spPr>
          <a:xfrm flipV="1">
            <a:off x="5349483" y="2361044"/>
            <a:ext cx="2062820" cy="1779912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A58F5DD8-0690-7C48-826F-DAFCC3C99DD8}"/>
              </a:ext>
            </a:extLst>
          </p:cNvPr>
          <p:cNvSpPr txBox="1"/>
          <p:nvPr/>
        </p:nvSpPr>
        <p:spPr>
          <a:xfrm>
            <a:off x="2490395" y="2503786"/>
            <a:ext cx="717453" cy="27699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dirty="0"/>
              <a:t>create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6BD9AE1-DE18-F14C-ADD0-366EA85720DE}"/>
              </a:ext>
            </a:extLst>
          </p:cNvPr>
          <p:cNvSpPr txBox="1"/>
          <p:nvPr/>
        </p:nvSpPr>
        <p:spPr>
          <a:xfrm>
            <a:off x="6457057" y="3819094"/>
            <a:ext cx="1096267" cy="484748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dirty="0"/>
              <a:t>Resize / customize</a:t>
            </a:r>
          </a:p>
        </p:txBody>
      </p:sp>
    </p:spTree>
    <p:extLst>
      <p:ext uri="{BB962C8B-B14F-4D97-AF65-F5344CB8AC3E}">
        <p14:creationId xmlns:p14="http://schemas.microsoft.com/office/powerpoint/2010/main" val="3565773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with Spark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2835034"/>
          </a:xfrm>
        </p:spPr>
        <p:txBody>
          <a:bodyPr>
            <a:normAutofit fontScale="47500" lnSpcReduction="20000"/>
          </a:bodyPr>
          <a:lstStyle/>
          <a:p>
            <a:r>
              <a:rPr lang="en-US" dirty="0"/>
              <a:t>Spark Jobs</a:t>
            </a:r>
          </a:p>
          <a:p>
            <a:pPr lvl="1"/>
            <a:r>
              <a:rPr lang="en-US" dirty="0"/>
              <a:t>Batch - Fire and Forget </a:t>
            </a:r>
          </a:p>
          <a:p>
            <a:pPr lvl="2"/>
            <a:r>
              <a:rPr lang="en-US" dirty="0"/>
              <a:t>Spark-Submit</a:t>
            </a:r>
          </a:p>
          <a:p>
            <a:pPr lvl="2"/>
            <a:r>
              <a:rPr lang="en-US" dirty="0"/>
              <a:t>Livy</a:t>
            </a:r>
          </a:p>
          <a:p>
            <a:pPr lvl="2"/>
            <a:r>
              <a:rPr lang="en-US" dirty="0"/>
              <a:t>AE CLI</a:t>
            </a:r>
          </a:p>
          <a:p>
            <a:pPr lvl="1"/>
            <a:r>
              <a:rPr lang="en-US" dirty="0"/>
              <a:t>Interactive - Execute code and see results for each line </a:t>
            </a:r>
          </a:p>
          <a:p>
            <a:pPr lvl="2"/>
            <a:r>
              <a:rPr lang="en-US" dirty="0" err="1"/>
              <a:t>PySpark</a:t>
            </a:r>
            <a:endParaRPr lang="en-US" dirty="0"/>
          </a:p>
          <a:p>
            <a:pPr lvl="2"/>
            <a:r>
              <a:rPr lang="en-US" dirty="0" err="1"/>
              <a:t>SparkScala</a:t>
            </a:r>
            <a:endParaRPr lang="en-US" dirty="0"/>
          </a:p>
          <a:p>
            <a:pPr lvl="2"/>
            <a:r>
              <a:rPr lang="en-US" dirty="0" err="1"/>
              <a:t>SparkR</a:t>
            </a:r>
            <a:endParaRPr lang="en-US" dirty="0"/>
          </a:p>
          <a:p>
            <a:pPr lvl="2"/>
            <a:r>
              <a:rPr lang="en-US" dirty="0"/>
              <a:t>JNBG (</a:t>
            </a:r>
            <a:r>
              <a:rPr lang="en-US" dirty="0" err="1"/>
              <a:t>Jupyter</a:t>
            </a:r>
            <a:r>
              <a:rPr lang="en-US" dirty="0"/>
              <a:t> Notebook Gateway) </a:t>
            </a:r>
          </a:p>
          <a:p>
            <a:r>
              <a:rPr lang="en-US" dirty="0"/>
              <a:t>Spark Jobs</a:t>
            </a:r>
          </a:p>
          <a:p>
            <a:pPr lvl="1"/>
            <a:r>
              <a:rPr lang="en-US" dirty="0"/>
              <a:t>From within the cluster</a:t>
            </a:r>
          </a:p>
          <a:p>
            <a:pPr lvl="1"/>
            <a:r>
              <a:rPr lang="en-US" dirty="0"/>
              <a:t>From outside</a:t>
            </a:r>
          </a:p>
        </p:txBody>
      </p:sp>
      <p:sp>
        <p:nvSpPr>
          <p:cNvPr id="4" name="Rectangle 3"/>
          <p:cNvSpPr/>
          <p:nvPr/>
        </p:nvSpPr>
        <p:spPr>
          <a:xfrm>
            <a:off x="628650" y="4305456"/>
            <a:ext cx="7461803" cy="404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13" b="1" i="1" dirty="0">
                <a:solidFill>
                  <a:srgbClr val="2627EA"/>
                </a:solidFill>
              </a:rPr>
              <a:t>Note1 : Default number of executors for Spark is 2. You can change it in spark configuration to suit your workload</a:t>
            </a:r>
          </a:p>
          <a:p>
            <a:r>
              <a:rPr lang="en-US" sz="1013" b="1" i="1" dirty="0">
                <a:solidFill>
                  <a:srgbClr val="2627EA"/>
                </a:solidFill>
              </a:rPr>
              <a:t>Note2: Spark uses </a:t>
            </a:r>
            <a:r>
              <a:rPr lang="en-US" sz="1013" b="1" i="1" dirty="0" err="1">
                <a:solidFill>
                  <a:srgbClr val="2627EA"/>
                </a:solidFill>
              </a:rPr>
              <a:t>stocator</a:t>
            </a:r>
            <a:r>
              <a:rPr lang="en-US" sz="1013" b="1" i="1" dirty="0">
                <a:solidFill>
                  <a:srgbClr val="2627EA"/>
                </a:solidFill>
              </a:rPr>
              <a:t> </a:t>
            </a:r>
            <a:r>
              <a:rPr lang="mr-IN" sz="1013" b="1" i="1" dirty="0">
                <a:solidFill>
                  <a:srgbClr val="2627EA"/>
                </a:solidFill>
              </a:rPr>
              <a:t>–</a:t>
            </a:r>
            <a:r>
              <a:rPr lang="en-US" sz="1013" b="1" i="1" dirty="0">
                <a:solidFill>
                  <a:srgbClr val="2627EA"/>
                </a:solidFill>
              </a:rPr>
              <a:t> a better performing library for writes and reads</a:t>
            </a:r>
            <a:endParaRPr lang="en-US" sz="1013" i="1" dirty="0">
              <a:solidFill>
                <a:srgbClr val="2627E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79602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Batch Spark Jobs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053548"/>
            <a:ext cx="7886700" cy="3579175"/>
          </a:xfrm>
        </p:spPr>
        <p:txBody>
          <a:bodyPr/>
          <a:lstStyle/>
          <a:p>
            <a:r>
              <a:rPr lang="en-US" dirty="0"/>
              <a:t>Spark-Submit (from the cluster) </a:t>
            </a:r>
          </a:p>
          <a:p>
            <a:pPr lvl="1"/>
            <a:r>
              <a:rPr lang="en-US" dirty="0"/>
              <a:t>The spark CLI on the cluster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Livy (from anywhere) 	</a:t>
            </a:r>
          </a:p>
          <a:p>
            <a:pPr lvl="1"/>
            <a:r>
              <a:rPr lang="en-US" dirty="0"/>
              <a:t>REST API for submitting Spark jobs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230" y="1706063"/>
            <a:ext cx="7331972" cy="120610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1" y="3578088"/>
            <a:ext cx="7571132" cy="1421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9421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Interactive Jobs </a:t>
            </a:r>
            <a:r>
              <a:rPr lang="mr-IN" dirty="0"/>
              <a:t>–</a:t>
            </a:r>
            <a:r>
              <a:rPr lang="en-US" dirty="0"/>
              <a:t> Launching </a:t>
            </a:r>
            <a:r>
              <a:rPr lang="en-US" dirty="0" err="1"/>
              <a:t>scala</a:t>
            </a:r>
            <a:r>
              <a:rPr lang="en-US" dirty="0"/>
              <a:t> shell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000" y="1697495"/>
            <a:ext cx="4838700" cy="1619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563" y="2338026"/>
            <a:ext cx="4981575" cy="2085975"/>
          </a:xfrm>
          <a:prstGeom prst="rect">
            <a:avLst/>
          </a:prstGeom>
        </p:spPr>
      </p:pic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628650" y="1160497"/>
            <a:ext cx="7886700" cy="3263504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/>
              <a:t>Launching the spark </a:t>
            </a:r>
            <a:r>
              <a:rPr lang="en-US" dirty="0" err="1"/>
              <a:t>scala</a:t>
            </a:r>
            <a:r>
              <a:rPr lang="en-US" dirty="0"/>
              <a:t> shell</a:t>
            </a:r>
          </a:p>
        </p:txBody>
      </p:sp>
    </p:spTree>
    <p:extLst>
      <p:ext uri="{BB962C8B-B14F-4D97-AF65-F5344CB8AC3E}">
        <p14:creationId xmlns:p14="http://schemas.microsoft.com/office/powerpoint/2010/main" val="31067642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Interactive Jobs </a:t>
            </a:r>
            <a:r>
              <a:rPr lang="mr-IN" dirty="0"/>
              <a:t>–</a:t>
            </a:r>
            <a:r>
              <a:rPr lang="en-US" dirty="0"/>
              <a:t> </a:t>
            </a:r>
            <a:r>
              <a:rPr lang="en-US" dirty="0" err="1"/>
              <a:t>pyspark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628650" y="1160497"/>
            <a:ext cx="7886700" cy="3263504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/>
              <a:t>Launching the spark python shell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925" y="1695657"/>
            <a:ext cx="5924550" cy="84876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925" y="3089828"/>
            <a:ext cx="6212371" cy="142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109393"/>
      </p:ext>
    </p:extLst>
  </p:cSld>
  <p:clrMapOvr>
    <a:masterClrMapping/>
  </p:clrMapOvr>
</p:sld>
</file>

<file path=ppt/theme/theme1.xml><?xml version="1.0" encoding="utf-8"?>
<a:theme xmlns:a="http://schemas.openxmlformats.org/drawingml/2006/main" name="blk_background_2017">
  <a:themeElements>
    <a:clrScheme name="IBM Master Presentation 20170523 1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0064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6" id="{9B69DC36-69DC-9F44-A4AC-DEF3F2BC1EC0}" vid="{AF1C2765-009A-4249-AB0D-41CA8D127B1B}"/>
    </a:ext>
  </a:extLst>
</a:theme>
</file>

<file path=ppt/theme/theme2.xml><?xml version="1.0" encoding="utf-8"?>
<a:theme xmlns:a="http://schemas.openxmlformats.org/drawingml/2006/main" name="dk_blu_background_2017">
  <a:themeElements>
    <a:clrScheme name="IBM Master Presentation 20170523 1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0064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6" id="{9B69DC36-69DC-9F44-A4AC-DEF3F2BC1EC0}" vid="{9A7E53AD-5CD8-1643-AC02-33B719B24843}"/>
    </a:ext>
  </a:extLst>
</a:theme>
</file>

<file path=ppt/theme/theme3.xml><?xml version="1.0" encoding="utf-8"?>
<a:theme xmlns:a="http://schemas.openxmlformats.org/drawingml/2006/main" name="gry_background_2017">
  <a:themeElements>
    <a:clrScheme name="IBM Master Presentation 20170523 1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0064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>
        <a:ln w="6350">
          <a:solidFill>
            <a:schemeClr val="tx2">
              <a:lumMod val="50000"/>
            </a:schemeClr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6" id="{9B69DC36-69DC-9F44-A4AC-DEF3F2BC1EC0}" vid="{A8587DCB-7882-294F-8C8E-6550B44EA563}"/>
    </a:ext>
  </a:extLst>
</a:theme>
</file>

<file path=ppt/theme/theme4.xml><?xml version="1.0" encoding="utf-8"?>
<a:theme xmlns:a="http://schemas.openxmlformats.org/drawingml/2006/main" name="wht_background_2017">
  <a:themeElements>
    <a:clrScheme name="IBM Master Presentation 20170523 1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0064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6" id="{9B69DC36-69DC-9F44-A4AC-DEF3F2BC1EC0}" vid="{A022B6EB-307D-AB45-ACB7-EBB7A58A12E8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blk_background_2017</Template>
  <TotalTime>1050</TotalTime>
  <Words>424</Words>
  <Application>Microsoft Macintosh PowerPoint</Application>
  <PresentationFormat>On-screen Show (16:9)</PresentationFormat>
  <Paragraphs>71</Paragraphs>
  <Slides>13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Arial</vt:lpstr>
      <vt:lpstr>Calibri</vt:lpstr>
      <vt:lpstr>IBM Plex Sans</vt:lpstr>
      <vt:lpstr>blk_background_2017</vt:lpstr>
      <vt:lpstr>dk_blu_background_2017</vt:lpstr>
      <vt:lpstr>gry_background_2017</vt:lpstr>
      <vt:lpstr>wht_background_2017</vt:lpstr>
      <vt:lpstr>    IBM Analytics Engine    </vt:lpstr>
      <vt:lpstr>IBM Analytics Engine</vt:lpstr>
      <vt:lpstr>Use case patterns</vt:lpstr>
      <vt:lpstr>The Cluster</vt:lpstr>
      <vt:lpstr>PowerPoint Presentation</vt:lpstr>
      <vt:lpstr>Working with Spark</vt:lpstr>
      <vt:lpstr>Batch Spark Jobs</vt:lpstr>
      <vt:lpstr>Interactive Jobs – Launching scala shell</vt:lpstr>
      <vt:lpstr>Interactive Jobs – pyspark</vt:lpstr>
      <vt:lpstr>Interactive Jobs – SparkR</vt:lpstr>
      <vt:lpstr>Interactive – JNBG – working with IAE cluster</vt:lpstr>
      <vt:lpstr>Interactive – JNBG – Sample python program</vt:lpstr>
      <vt:lpstr>Analytics Engine - CLI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About this template</dc:title>
  <dc:subject/>
  <dc:creator>Nate Ceres</dc:creator>
  <cp:keywords/>
  <dc:description/>
  <cp:lastModifiedBy>Snehal Pansare</cp:lastModifiedBy>
  <cp:revision>240</cp:revision>
  <dcterms:created xsi:type="dcterms:W3CDTF">2018-03-01T01:59:44Z</dcterms:created>
  <dcterms:modified xsi:type="dcterms:W3CDTF">2020-05-28T08:15:08Z</dcterms:modified>
  <cp:category/>
</cp:coreProperties>
</file>